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7" r:id="rId2"/>
    <p:sldId id="258" r:id="rId3"/>
    <p:sldId id="259" r:id="rId4"/>
    <p:sldId id="260" r:id="rId5"/>
    <p:sldId id="267" r:id="rId6"/>
    <p:sldId id="271" r:id="rId7"/>
    <p:sldId id="415" r:id="rId8"/>
    <p:sldId id="416" r:id="rId9"/>
    <p:sldId id="417" r:id="rId10"/>
    <p:sldId id="289" r:id="rId11"/>
    <p:sldId id="281" r:id="rId12"/>
    <p:sldId id="413" r:id="rId13"/>
    <p:sldId id="414" r:id="rId14"/>
    <p:sldId id="284" r:id="rId15"/>
    <p:sldId id="378" r:id="rId16"/>
    <p:sldId id="286" r:id="rId17"/>
    <p:sldId id="287" r:id="rId18"/>
    <p:sldId id="418" r:id="rId19"/>
    <p:sldId id="370" r:id="rId20"/>
    <p:sldId id="411" r:id="rId21"/>
    <p:sldId id="272" r:id="rId22"/>
    <p:sldId id="423" r:id="rId23"/>
    <p:sldId id="274" r:id="rId24"/>
    <p:sldId id="363" r:id="rId25"/>
    <p:sldId id="412" r:id="rId26"/>
    <p:sldId id="292" r:id="rId27"/>
    <p:sldId id="294" r:id="rId28"/>
    <p:sldId id="295" r:id="rId29"/>
    <p:sldId id="296" r:id="rId30"/>
    <p:sldId id="297" r:id="rId31"/>
    <p:sldId id="410" r:id="rId32"/>
    <p:sldId id="291" r:id="rId33"/>
    <p:sldId id="409" r:id="rId34"/>
    <p:sldId id="299" r:id="rId35"/>
    <p:sldId id="268" r:id="rId36"/>
    <p:sldId id="407" r:id="rId37"/>
    <p:sldId id="408" r:id="rId38"/>
    <p:sldId id="302" r:id="rId39"/>
    <p:sldId id="303" r:id="rId40"/>
    <p:sldId id="406" r:id="rId41"/>
    <p:sldId id="308" r:id="rId42"/>
    <p:sldId id="405" r:id="rId43"/>
    <p:sldId id="310" r:id="rId44"/>
    <p:sldId id="311" r:id="rId45"/>
    <p:sldId id="402" r:id="rId46"/>
    <p:sldId id="403" r:id="rId47"/>
    <p:sldId id="404" r:id="rId48"/>
    <p:sldId id="315" r:id="rId49"/>
    <p:sldId id="316" r:id="rId50"/>
    <p:sldId id="401" r:id="rId51"/>
    <p:sldId id="318" r:id="rId52"/>
    <p:sldId id="319" r:id="rId53"/>
    <p:sldId id="400" r:id="rId54"/>
    <p:sldId id="321" r:id="rId55"/>
    <p:sldId id="322" r:id="rId56"/>
    <p:sldId id="399" r:id="rId57"/>
    <p:sldId id="326" r:id="rId58"/>
    <p:sldId id="373" r:id="rId59"/>
    <p:sldId id="324" r:id="rId60"/>
    <p:sldId id="419" r:id="rId61"/>
    <p:sldId id="420" r:id="rId62"/>
    <p:sldId id="421" r:id="rId63"/>
    <p:sldId id="398" r:id="rId64"/>
    <p:sldId id="330" r:id="rId65"/>
    <p:sldId id="395" r:id="rId66"/>
    <p:sldId id="332" r:id="rId67"/>
    <p:sldId id="333" r:id="rId68"/>
    <p:sldId id="393" r:id="rId69"/>
    <p:sldId id="394" r:id="rId70"/>
    <p:sldId id="337" r:id="rId71"/>
    <p:sldId id="338" r:id="rId72"/>
    <p:sldId id="339" r:id="rId73"/>
    <p:sldId id="392" r:id="rId74"/>
    <p:sldId id="341" r:id="rId75"/>
    <p:sldId id="342" r:id="rId76"/>
    <p:sldId id="343" r:id="rId77"/>
    <p:sldId id="344" r:id="rId78"/>
    <p:sldId id="380" r:id="rId79"/>
    <p:sldId id="381" r:id="rId80"/>
    <p:sldId id="379" r:id="rId81"/>
    <p:sldId id="347" r:id="rId82"/>
    <p:sldId id="374" r:id="rId83"/>
    <p:sldId id="349" r:id="rId84"/>
    <p:sldId id="350" r:id="rId85"/>
    <p:sldId id="351" r:id="rId86"/>
    <p:sldId id="352" r:id="rId87"/>
    <p:sldId id="382" r:id="rId88"/>
    <p:sldId id="376" r:id="rId89"/>
    <p:sldId id="422" r:id="rId90"/>
    <p:sldId id="353" r:id="rId91"/>
    <p:sldId id="383" r:id="rId92"/>
    <p:sldId id="384" r:id="rId93"/>
    <p:sldId id="385" r:id="rId94"/>
    <p:sldId id="364" r:id="rId95"/>
    <p:sldId id="387" r:id="rId96"/>
    <p:sldId id="388" r:id="rId97"/>
    <p:sldId id="389" r:id="rId98"/>
    <p:sldId id="277" r:id="rId99"/>
    <p:sldId id="391" r:id="rId100"/>
    <p:sldId id="390" r:id="rId10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ustomXml" Target="../customXml/item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108" Type="http://schemas.openxmlformats.org/officeDocument/2006/relationships/customXml" Target="../customXml/item2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3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6F98-9F42-48D2-B64A-1BF5160C707D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DCBBC-D76D-4BE6-ADE5-9DC3EA0A1E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50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1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646B-F214-4748-976E-9B97BA4175AA}" type="slidenum">
              <a:rPr lang="es-ES" smtClean="0"/>
              <a:t>86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42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6A0A48-63B0-8E47-9048-7A75AA474738}" type="slidenum">
              <a:rPr lang="es-E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2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6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3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8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2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7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C0644A-B4E0-B044-A08D-5DBA63AE2001}" type="slidenum">
              <a:rPr lang="es-E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s-E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0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2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15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03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Interior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810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Interior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053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Interior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743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Interior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897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Interior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096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Interior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695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Interior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9518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5AF8-210C-CB46-9655-08C1F7B5A7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9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768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Interior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902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80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01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098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5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03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3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66BF-AB9A-43A4-9510-6285AE305234}" type="datetimeFigureOut">
              <a:rPr lang="es-MX" smtClean="0"/>
              <a:t>05/04/2019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735C-9CF6-44FE-B70A-1033D7D09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17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mailto:jard48@gmail.com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444123" y="2641657"/>
            <a:ext cx="6815901" cy="30406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>
                <a:latin typeface="Perpetua" charset="0"/>
              </a:rPr>
              <a:t>Curso Gestión de Documentos y Administración de Archivos</a:t>
            </a:r>
          </a:p>
          <a:p>
            <a:pPr marL="0" indent="0">
              <a:buNone/>
            </a:pPr>
            <a:endParaRPr lang="es-MX" sz="2800" dirty="0">
              <a:latin typeface="Perpetua" charset="0"/>
            </a:endParaRPr>
          </a:p>
          <a:p>
            <a:pPr marL="0" indent="0">
              <a:buNone/>
            </a:pPr>
            <a:endParaRPr lang="es-MX" sz="2800" dirty="0">
              <a:latin typeface="Perpetua" charset="0"/>
            </a:endParaRPr>
          </a:p>
          <a:p>
            <a:pPr marL="0" indent="0">
              <a:buNone/>
            </a:pPr>
            <a:r>
              <a:rPr lang="es-MX" sz="1400" dirty="0">
                <a:latin typeface="Perpetua" charset="0"/>
              </a:rPr>
              <a:t>							Instructor: José Antonio Ramírez Deleón</a:t>
            </a:r>
          </a:p>
          <a:p>
            <a:pPr marL="0" indent="0" algn="r">
              <a:buNone/>
            </a:pPr>
            <a:endParaRPr lang="es-MX" sz="1600" dirty="0">
              <a:latin typeface="Perpetua" charset="0"/>
            </a:endParaRPr>
          </a:p>
          <a:p>
            <a:pPr marL="0" indent="0" algn="r">
              <a:buNone/>
            </a:pPr>
            <a:r>
              <a:rPr lang="es-MX" sz="1600" dirty="0">
                <a:latin typeface="Perpetua" charset="0"/>
              </a:rPr>
              <a:t>JARD Corporativo S.C.</a:t>
            </a:r>
          </a:p>
          <a:p>
            <a:pPr marL="0" indent="0" algn="r">
              <a:buNone/>
            </a:pPr>
            <a:r>
              <a:rPr lang="es-MX" sz="1600" dirty="0">
                <a:latin typeface="Perpetua" charset="0"/>
              </a:rPr>
              <a:t>México, 2019</a:t>
            </a:r>
          </a:p>
        </p:txBody>
      </p:sp>
      <p:pic>
        <p:nvPicPr>
          <p:cNvPr id="3" name="0 Imagen">
            <a:extLst>
              <a:ext uri="{FF2B5EF4-FFF2-40B4-BE49-F238E27FC236}">
                <a16:creationId xmlns:a16="http://schemas.microsoft.com/office/drawing/2014/main" id="{42AE2F96-E218-4A88-AB1E-15EA5BB05F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8" y="1175711"/>
            <a:ext cx="1463675" cy="11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3056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uadroTexto 1"/>
          <p:cNvSpPr txBox="1">
            <a:spLocks noChangeArrowheads="1"/>
          </p:cNvSpPr>
          <p:nvPr/>
        </p:nvSpPr>
        <p:spPr bwMode="auto">
          <a:xfrm>
            <a:off x="2246314" y="1082675"/>
            <a:ext cx="36129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Segundo pilar: Normatividad Técnica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2059459" y="1925639"/>
            <a:ext cx="1804516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Normatividad y regulaciones</a:t>
            </a:r>
          </a:p>
        </p:txBody>
      </p:sp>
      <p:cxnSp>
        <p:nvCxnSpPr>
          <p:cNvPr id="5" name="Conector recto de flecha 4"/>
          <p:cNvCxnSpPr>
            <a:stCxn id="3" idx="3"/>
          </p:cNvCxnSpPr>
          <p:nvPr/>
        </p:nvCxnSpPr>
        <p:spPr>
          <a:xfrm flipV="1">
            <a:off x="3863975" y="2019300"/>
            <a:ext cx="1363664" cy="1524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4" name="CuadroTexto 5"/>
          <p:cNvSpPr txBox="1">
            <a:spLocks noChangeArrowheads="1"/>
          </p:cNvSpPr>
          <p:nvPr/>
        </p:nvSpPr>
        <p:spPr bwMode="auto">
          <a:xfrm>
            <a:off x="5227638" y="1739900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Normas ISO  (15489 I y II)</a:t>
            </a:r>
          </a:p>
        </p:txBody>
      </p:sp>
      <p:cxnSp>
        <p:nvCxnSpPr>
          <p:cNvPr id="8" name="Conector recto de flecha 7"/>
          <p:cNvCxnSpPr>
            <a:stCxn id="3" idx="3"/>
          </p:cNvCxnSpPr>
          <p:nvPr/>
        </p:nvCxnSpPr>
        <p:spPr>
          <a:xfrm flipV="1">
            <a:off x="3863975" y="3195638"/>
            <a:ext cx="1524000" cy="347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6" name="CuadroTexto 8"/>
          <p:cNvSpPr txBox="1">
            <a:spLocks noChangeArrowheads="1"/>
          </p:cNvSpPr>
          <p:nvPr/>
        </p:nvSpPr>
        <p:spPr bwMode="auto">
          <a:xfrm>
            <a:off x="5387975" y="2989263"/>
            <a:ext cx="3176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Norma ISAD – G/ISAAR cpf/ISDF</a:t>
            </a:r>
          </a:p>
        </p:txBody>
      </p:sp>
      <p:cxnSp>
        <p:nvCxnSpPr>
          <p:cNvPr id="11" name="Conector recto de flecha 10"/>
          <p:cNvCxnSpPr>
            <a:stCxn id="3" idx="3"/>
          </p:cNvCxnSpPr>
          <p:nvPr/>
        </p:nvCxnSpPr>
        <p:spPr>
          <a:xfrm>
            <a:off x="3863975" y="3543302"/>
            <a:ext cx="1524000" cy="708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8" name="CuadroTexto 14"/>
          <p:cNvSpPr txBox="1">
            <a:spLocks noChangeArrowheads="1"/>
          </p:cNvSpPr>
          <p:nvPr/>
        </p:nvSpPr>
        <p:spPr bwMode="auto">
          <a:xfrm>
            <a:off x="5387976" y="4067175"/>
            <a:ext cx="2601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Normas ISO 30300/30301</a:t>
            </a:r>
          </a:p>
        </p:txBody>
      </p:sp>
      <p:cxnSp>
        <p:nvCxnSpPr>
          <p:cNvPr id="17" name="Conector recto de flecha 16"/>
          <p:cNvCxnSpPr>
            <a:stCxn id="3" idx="3"/>
          </p:cNvCxnSpPr>
          <p:nvPr/>
        </p:nvCxnSpPr>
        <p:spPr>
          <a:xfrm>
            <a:off x="3863975" y="3543302"/>
            <a:ext cx="1524000" cy="1911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0" name="CuadroTexto 17"/>
          <p:cNvSpPr txBox="1">
            <a:spLocks noChangeArrowheads="1"/>
          </p:cNvSpPr>
          <p:nvPr/>
        </p:nvSpPr>
        <p:spPr bwMode="auto">
          <a:xfrm>
            <a:off x="5507039" y="5268914"/>
            <a:ext cx="3787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Manuales y guías técnicas/Instructivos</a:t>
            </a:r>
          </a:p>
        </p:txBody>
      </p:sp>
      <p:sp>
        <p:nvSpPr>
          <p:cNvPr id="56331" name="Rectángulo 18"/>
          <p:cNvSpPr>
            <a:spLocks noChangeArrowheads="1"/>
          </p:cNvSpPr>
          <p:nvPr/>
        </p:nvSpPr>
        <p:spPr bwMode="auto">
          <a:xfrm>
            <a:off x="1577976" y="5992813"/>
            <a:ext cx="247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956691321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813487" y="793493"/>
            <a:ext cx="105156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latin typeface="Calibri" charset="0"/>
              </a:rPr>
              <a:t>Datos generales</a:t>
            </a:r>
            <a:endParaRPr lang="es-ES" dirty="0">
              <a:latin typeface="Calibri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114447" y="1778093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0"/>
              <a:buNone/>
            </a:pPr>
            <a:endParaRPr lang="es-MX" dirty="0">
              <a:latin typeface="Calibri" charset="0"/>
            </a:endParaRPr>
          </a:p>
          <a:p>
            <a:pPr>
              <a:buFont typeface="Wingdings 3" charset="0"/>
              <a:buNone/>
            </a:pPr>
            <a:r>
              <a:rPr lang="es-MX" sz="3200">
                <a:latin typeface="Calibri" charset="0"/>
              </a:rPr>
              <a:t>Instructor:</a:t>
            </a:r>
          </a:p>
          <a:p>
            <a:pPr>
              <a:buFont typeface="Wingdings 3" charset="0"/>
              <a:buNone/>
            </a:pPr>
            <a:r>
              <a:rPr lang="es-MX" sz="3200" dirty="0">
                <a:latin typeface="Calibri" charset="0"/>
              </a:rPr>
              <a:t>José Antonio Ramírez Deleón</a:t>
            </a:r>
          </a:p>
          <a:p>
            <a:pPr>
              <a:buFont typeface="Wingdings 3" charset="0"/>
              <a:buNone/>
            </a:pPr>
            <a:endParaRPr lang="es-MX" sz="3200" dirty="0">
              <a:latin typeface="Calibri" charset="0"/>
            </a:endParaRPr>
          </a:p>
          <a:p>
            <a:pPr>
              <a:buFont typeface="Wingdings 3" charset="0"/>
              <a:buNone/>
            </a:pPr>
            <a:r>
              <a:rPr lang="es-MX" sz="3200" dirty="0">
                <a:latin typeface="Calibri" charset="0"/>
              </a:rPr>
              <a:t>Correo electrónico: </a:t>
            </a:r>
            <a:r>
              <a:rPr lang="es-MX" sz="3200" dirty="0">
                <a:latin typeface="Calibri" charset="0"/>
                <a:hlinkClick r:id="rId2"/>
              </a:rPr>
              <a:t>jard48@gmail.com</a:t>
            </a:r>
            <a:endParaRPr lang="es-MX" sz="3200" dirty="0">
              <a:latin typeface="Calibri" charset="0"/>
            </a:endParaRPr>
          </a:p>
          <a:p>
            <a:pPr>
              <a:buFont typeface="Wingdings 3" charset="0"/>
              <a:buNone/>
            </a:pPr>
            <a:endParaRPr lang="es-E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59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uadroTexto 1"/>
          <p:cNvSpPr txBox="1">
            <a:spLocks noChangeArrowheads="1"/>
          </p:cNvSpPr>
          <p:nvPr/>
        </p:nvSpPr>
        <p:spPr bwMode="auto">
          <a:xfrm>
            <a:off x="2419351" y="1003300"/>
            <a:ext cx="5294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Tercer pilar: Marco jurídico Regulatorio de los Archivos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2286001" y="1874839"/>
            <a:ext cx="1617663" cy="3233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Legislación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Archivística</a:t>
            </a:r>
            <a:r>
              <a:rPr lang="es-ES" dirty="0"/>
              <a:t> 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903663" y="1894196"/>
            <a:ext cx="1577975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0" name="CuadroTexto 5"/>
          <p:cNvSpPr txBox="1">
            <a:spLocks noChangeArrowheads="1"/>
          </p:cNvSpPr>
          <p:nvPr/>
        </p:nvSpPr>
        <p:spPr bwMode="auto">
          <a:xfrm>
            <a:off x="5481638" y="1563068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Decreto 14 abril 1980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836989" y="2298743"/>
            <a:ext cx="1644649" cy="977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2" name="CuadroTexto 8"/>
          <p:cNvSpPr txBox="1">
            <a:spLocks noChangeArrowheads="1"/>
          </p:cNvSpPr>
          <p:nvPr/>
        </p:nvSpPr>
        <p:spPr bwMode="auto">
          <a:xfrm>
            <a:off x="5548313" y="2137329"/>
            <a:ext cx="5685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Ley Federal de Transparencia 2002/Nueva Ley Federal 2016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3828259" y="3345543"/>
            <a:ext cx="1711325" cy="534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4" name="CuadroTexto 13"/>
          <p:cNvSpPr txBox="1">
            <a:spLocks noChangeArrowheads="1"/>
          </p:cNvSpPr>
          <p:nvPr/>
        </p:nvSpPr>
        <p:spPr bwMode="auto">
          <a:xfrm>
            <a:off x="5689600" y="3337477"/>
            <a:ext cx="4002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Ley Federal de Protección de Datos 2010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865564" y="3324267"/>
            <a:ext cx="1711325" cy="128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6" name="CuadroTexto 16"/>
          <p:cNvSpPr txBox="1">
            <a:spLocks noChangeArrowheads="1"/>
          </p:cNvSpPr>
          <p:nvPr/>
        </p:nvSpPr>
        <p:spPr bwMode="auto">
          <a:xfrm>
            <a:off x="5594597" y="3890539"/>
            <a:ext cx="291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Ley Federal de Archivos 2012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3952409" y="3463941"/>
            <a:ext cx="1577975" cy="201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8" name="CuadroTexto 19"/>
          <p:cNvSpPr txBox="1">
            <a:spLocks noChangeArrowheads="1"/>
          </p:cNvSpPr>
          <p:nvPr/>
        </p:nvSpPr>
        <p:spPr bwMode="auto">
          <a:xfrm>
            <a:off x="5539584" y="5326773"/>
            <a:ext cx="5297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Acuerdos y disposiciones emitidas en el marco del SNT</a:t>
            </a:r>
          </a:p>
        </p:txBody>
      </p:sp>
      <p:sp>
        <p:nvSpPr>
          <p:cNvPr id="55309" name="Rectángulo 22"/>
          <p:cNvSpPr>
            <a:spLocks noChangeArrowheads="1"/>
          </p:cNvSpPr>
          <p:nvPr/>
        </p:nvSpPr>
        <p:spPr bwMode="auto">
          <a:xfrm>
            <a:off x="1617664" y="5940426"/>
            <a:ext cx="2820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903664" y="3337477"/>
            <a:ext cx="1785937" cy="126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3903662" y="2889152"/>
            <a:ext cx="1644651" cy="38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563826" y="2730798"/>
            <a:ext cx="345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Ley General de Transparencia 2015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689600" y="4431425"/>
            <a:ext cx="5790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Lineamientos generales para la organización y Conservación</a:t>
            </a:r>
          </a:p>
          <a:p>
            <a:r>
              <a:rPr lang="es-MX" dirty="0"/>
              <a:t>De Archivos de la APF 2004/2015</a:t>
            </a:r>
          </a:p>
        </p:txBody>
      </p:sp>
    </p:spTree>
    <p:extLst>
      <p:ext uri="{BB962C8B-B14F-4D97-AF65-F5344CB8AC3E}">
        <p14:creationId xmlns:p14="http://schemas.microsoft.com/office/powerpoint/2010/main" val="4096966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6394" y="241557"/>
            <a:ext cx="10515600" cy="57398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latin typeface="Calibri" charset="0"/>
              </a:rPr>
              <a:t>Cambio constitucional</a:t>
            </a:r>
            <a:endParaRPr lang="es-MX" sz="28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15763" y="1695323"/>
            <a:ext cx="9012194" cy="4714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s-MX" sz="2000" dirty="0">
                <a:latin typeface="Calibri" charset="0"/>
              </a:rPr>
              <a:t>Las modificaciones al articulo sexto constitucional (DO 20 de Julio de 2007) establecen en su inciso V, lo siguiente:</a:t>
            </a:r>
          </a:p>
          <a:p>
            <a:endParaRPr lang="es-MX" sz="2000" dirty="0">
              <a:latin typeface="Calibri" charset="0"/>
            </a:endParaRPr>
          </a:p>
          <a:p>
            <a:pPr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400" dirty="0">
                <a:latin typeface="Calibri" charset="0"/>
              </a:rPr>
              <a:t>Los sujetos obligados deberán preservar sus documentos en archivos administrativos actualizados y publicarán a través de los medios electrónicos disponibles, la información completa y actualizada sobre sus indicadores de gestión y el ejercicio de los recursos públicos</a:t>
            </a: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657349" y="5699126"/>
            <a:ext cx="3087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5183638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8156" y="249068"/>
            <a:ext cx="10515600" cy="53352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latin typeface="Calibri" charset="0"/>
              </a:rPr>
              <a:t>Cambio constitucional</a:t>
            </a:r>
            <a:endParaRPr lang="es-MX" sz="28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86249" y="1418111"/>
            <a:ext cx="8655907" cy="4714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s-MX" sz="2000" dirty="0">
                <a:latin typeface="Calibri" charset="0"/>
              </a:rPr>
              <a:t>Nueva Reforma al Artículo 6º. Constitucional (D.O.F. 7 de Febrero de 2014)</a:t>
            </a:r>
          </a:p>
          <a:p>
            <a:pPr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Establece la emisión de las Leyes Generales de Transparencia, Protección de Datos y de Archivos</a:t>
            </a:r>
            <a:r>
              <a:rPr lang="es-MX" sz="2400" dirty="0">
                <a:latin typeface="Calibri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4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Promueve la creación del Sistema Nacional de Transparencia</a:t>
            </a:r>
          </a:p>
          <a:p>
            <a:endParaRPr lang="es-MX" sz="24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Promueve la formalización del Sistema Nacional de Archivos</a:t>
            </a: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550876" y="5454256"/>
            <a:ext cx="2419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4264728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83957" y="1433384"/>
            <a:ext cx="462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Nuevas Obligaciones jurídicas para los archivos: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26509" y="216757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Lineamientos Generales para la Organización y Conservación de Archivos del Poder Ejecutivo Federal (D.O.F  3 de Julio de 2015)</a:t>
            </a:r>
            <a:endParaRPr lang="es-MX" sz="1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ángulo 13"/>
          <p:cNvSpPr>
            <a:spLocks noChangeArrowheads="1"/>
          </p:cNvSpPr>
          <p:nvPr/>
        </p:nvSpPr>
        <p:spPr bwMode="auto">
          <a:xfrm>
            <a:off x="1520825" y="5854965"/>
            <a:ext cx="2470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52367" y="43036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Lineamientos para analizar, valorar y decidir el destino final de la documentación de las dependencia y entidades del Poder Ejecutivo General. (D.O.F 16 de marzo de 2016)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026509" y="32355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Lineamientos para la Creación y Uso de Sistemas Automatizados de Gestión y Control de Documentos. (D.O.F  3 de Julio de 2015)</a:t>
            </a:r>
            <a:endParaRPr lang="es-MX" sz="1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959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83957" y="1433384"/>
            <a:ext cx="462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Nuevas Obligaciones jurídicas para los archivos: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85319" y="406565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Acuerdo que tiene por objeto emitir las disposiciones generales en las materias de archivo y Gobierno Abierto para la Administración Pública Federal y su anexo único (D.O.F. 15 de mayo de 2017)</a:t>
            </a:r>
            <a:endParaRPr lang="es-MX" sz="1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ángulo 13"/>
          <p:cNvSpPr>
            <a:spLocks noChangeArrowheads="1"/>
          </p:cNvSpPr>
          <p:nvPr/>
        </p:nvSpPr>
        <p:spPr bwMode="auto">
          <a:xfrm>
            <a:off x="1520825" y="5854965"/>
            <a:ext cx="2470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86464" y="227633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Acuerdo del Consejo Nacional de Transparencia, Acceso a la Información Pública y Protección de Datos Personales, por el que se aprueban los Lineamientos para la Organización y Conservación  de los Archivos (D.O.F. 4 de Mayo de 2016)</a:t>
            </a:r>
            <a:endParaRPr lang="es-MX" sz="1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1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uadroTexto 1"/>
          <p:cNvSpPr txBox="1">
            <a:spLocks noChangeArrowheads="1"/>
          </p:cNvSpPr>
          <p:nvPr/>
        </p:nvSpPr>
        <p:spPr bwMode="auto">
          <a:xfrm>
            <a:off x="2192339" y="1136650"/>
            <a:ext cx="1891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Enfoque sistémico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930776" y="2179639"/>
            <a:ext cx="1617663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Sistema Nacional de Archivos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192338" y="2179639"/>
            <a:ext cx="1617662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Sistema Nacional de Transparencia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7667626" y="2179639"/>
            <a:ext cx="1698796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Sistema Nacional Anticorrupción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3810001" y="3575050"/>
            <a:ext cx="1120775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6548439" y="3575050"/>
            <a:ext cx="1119187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3255" name="Rectángulo 10"/>
          <p:cNvSpPr>
            <a:spLocks noChangeArrowheads="1"/>
          </p:cNvSpPr>
          <p:nvPr/>
        </p:nvSpPr>
        <p:spPr bwMode="auto">
          <a:xfrm>
            <a:off x="1976439" y="5926138"/>
            <a:ext cx="2954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3139240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69194" y="2122513"/>
            <a:ext cx="1617662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Sistema Nacional de Transparencia</a:t>
            </a:r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2786856" y="2322538"/>
            <a:ext cx="1938338" cy="141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6" name="CuadroTexto 6"/>
          <p:cNvSpPr txBox="1">
            <a:spLocks noChangeArrowheads="1"/>
          </p:cNvSpPr>
          <p:nvPr/>
        </p:nvSpPr>
        <p:spPr bwMode="auto">
          <a:xfrm>
            <a:off x="4725194" y="2063249"/>
            <a:ext cx="496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INAI/Órganos garantes en las entidades federativas</a:t>
            </a:r>
          </a:p>
        </p:txBody>
      </p:sp>
      <p:cxnSp>
        <p:nvCxnSpPr>
          <p:cNvPr id="9" name="Conector recto de flecha 8"/>
          <p:cNvCxnSpPr>
            <a:stCxn id="4" idx="3"/>
          </p:cNvCxnSpPr>
          <p:nvPr/>
        </p:nvCxnSpPr>
        <p:spPr>
          <a:xfrm>
            <a:off x="2786856" y="3740174"/>
            <a:ext cx="1938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8" name="CuadroTexto 9"/>
          <p:cNvSpPr txBox="1">
            <a:spLocks noChangeArrowheads="1"/>
          </p:cNvSpPr>
          <p:nvPr/>
        </p:nvSpPr>
        <p:spPr bwMode="auto">
          <a:xfrm>
            <a:off x="4825056" y="3505744"/>
            <a:ext cx="611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AGN</a:t>
            </a:r>
          </a:p>
        </p:txBody>
      </p:sp>
      <p:cxnSp>
        <p:nvCxnSpPr>
          <p:cNvPr id="12" name="Conector recto de flecha 11"/>
          <p:cNvCxnSpPr>
            <a:stCxn id="4" idx="3"/>
          </p:cNvCxnSpPr>
          <p:nvPr/>
        </p:nvCxnSpPr>
        <p:spPr>
          <a:xfrm>
            <a:off x="2786856" y="3740175"/>
            <a:ext cx="1938338" cy="133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80" name="CuadroTexto 12"/>
          <p:cNvSpPr txBox="1">
            <a:spLocks noChangeArrowheads="1"/>
          </p:cNvSpPr>
          <p:nvPr/>
        </p:nvSpPr>
        <p:spPr bwMode="auto">
          <a:xfrm>
            <a:off x="4973337" y="4988506"/>
            <a:ext cx="1130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INEGI/ASF</a:t>
            </a:r>
          </a:p>
        </p:txBody>
      </p:sp>
      <p:sp>
        <p:nvSpPr>
          <p:cNvPr id="54281" name="Rectángulo 13"/>
          <p:cNvSpPr>
            <a:spLocks noChangeArrowheads="1"/>
          </p:cNvSpPr>
          <p:nvPr/>
        </p:nvSpPr>
        <p:spPr bwMode="auto">
          <a:xfrm>
            <a:off x="1978025" y="5940426"/>
            <a:ext cx="247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  <p:sp>
        <p:nvSpPr>
          <p:cNvPr id="2" name="Cerrar corchete 1"/>
          <p:cNvSpPr/>
          <p:nvPr/>
        </p:nvSpPr>
        <p:spPr>
          <a:xfrm>
            <a:off x="9148516" y="1985319"/>
            <a:ext cx="860457" cy="33725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derecha 4"/>
          <p:cNvSpPr/>
          <p:nvPr/>
        </p:nvSpPr>
        <p:spPr>
          <a:xfrm>
            <a:off x="10008973" y="3690410"/>
            <a:ext cx="17299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0181968" y="3278509"/>
            <a:ext cx="1488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Consejo</a:t>
            </a:r>
          </a:p>
          <a:p>
            <a:r>
              <a:rPr lang="es-MX" dirty="0"/>
              <a:t>Nacional de</a:t>
            </a:r>
          </a:p>
          <a:p>
            <a:r>
              <a:rPr lang="es-MX" dirty="0"/>
              <a:t>Transparencia</a:t>
            </a:r>
          </a:p>
        </p:txBody>
      </p:sp>
    </p:spTree>
    <p:extLst>
      <p:ext uri="{BB962C8B-B14F-4D97-AF65-F5344CB8AC3E}">
        <p14:creationId xmlns:p14="http://schemas.microsoft.com/office/powerpoint/2010/main" val="41942887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393268" y="1556784"/>
            <a:ext cx="1617662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Sistema Nacional de Archivos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2152649" y="2300506"/>
            <a:ext cx="1938338" cy="141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6" name="CuadroTexto 6"/>
          <p:cNvSpPr txBox="1">
            <a:spLocks noChangeArrowheads="1"/>
          </p:cNvSpPr>
          <p:nvPr/>
        </p:nvSpPr>
        <p:spPr bwMode="auto">
          <a:xfrm>
            <a:off x="4098457" y="2066983"/>
            <a:ext cx="5104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Archivos Públicos: Federales, Estatales y Municipales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243931" y="3162706"/>
            <a:ext cx="1938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8" name="CuadroTexto 9"/>
          <p:cNvSpPr txBox="1">
            <a:spLocks noChangeArrowheads="1"/>
          </p:cNvSpPr>
          <p:nvPr/>
        </p:nvSpPr>
        <p:spPr bwMode="auto">
          <a:xfrm>
            <a:off x="4155069" y="2873435"/>
            <a:ext cx="3688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Sistemas Institucionales de Archivos </a:t>
            </a:r>
          </a:p>
          <a:p>
            <a:pPr eaLnBrk="1" hangingPunct="1"/>
            <a:r>
              <a:rPr lang="es-ES" sz="1800" dirty="0"/>
              <a:t>Poderes Ejecutivo/Legislativo/Judicial</a:t>
            </a:r>
          </a:p>
        </p:txBody>
      </p:sp>
      <p:sp>
        <p:nvSpPr>
          <p:cNvPr id="54280" name="CuadroTexto 12"/>
          <p:cNvSpPr txBox="1">
            <a:spLocks noChangeArrowheads="1"/>
          </p:cNvSpPr>
          <p:nvPr/>
        </p:nvSpPr>
        <p:spPr bwMode="auto">
          <a:xfrm>
            <a:off x="4155069" y="3864788"/>
            <a:ext cx="5285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Archivos de otros sujetos obligados: Partidos Políticos</a:t>
            </a:r>
          </a:p>
          <a:p>
            <a:pPr eaLnBrk="1" hangingPunct="1"/>
            <a:r>
              <a:rPr lang="es-ES" sz="1800" dirty="0"/>
              <a:t>Sindicatos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160119" y="2644199"/>
            <a:ext cx="1938338" cy="133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>
            <a:off x="2308013" y="2646581"/>
            <a:ext cx="1938338" cy="2143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310433" y="4789705"/>
            <a:ext cx="344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Archivos privados y de particulares</a:t>
            </a:r>
          </a:p>
        </p:txBody>
      </p:sp>
      <p:sp>
        <p:nvSpPr>
          <p:cNvPr id="2" name="Cerrar llave 1"/>
          <p:cNvSpPr/>
          <p:nvPr/>
        </p:nvSpPr>
        <p:spPr>
          <a:xfrm>
            <a:off x="8670637" y="2071420"/>
            <a:ext cx="1540476" cy="33033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0211113" y="3459891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Consejo Nacional</a:t>
            </a:r>
          </a:p>
          <a:p>
            <a:r>
              <a:rPr lang="es-MX" dirty="0"/>
              <a:t>de Archivos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036638" y="5617629"/>
            <a:ext cx="10775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100" dirty="0">
                <a:solidFill>
                  <a:schemeClr val="tx1"/>
                </a:solidFill>
              </a:rPr>
              <a:t>México, 2019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955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372055"/>
            <a:ext cx="45005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000" u="sng" dirty="0">
                <a:latin typeface="Franklin Gothic Book" charset="0"/>
              </a:rPr>
              <a:t>Sistemas institucionales de Archivos: modelo unificado para la organización y operación de los archivos.</a:t>
            </a:r>
            <a:endParaRPr lang="es-MX" sz="2000" dirty="0">
              <a:solidFill>
                <a:schemeClr val="tx1"/>
              </a:solidFill>
              <a:latin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8631" y="5674440"/>
            <a:ext cx="12982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5950753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4800601" y="3284539"/>
            <a:ext cx="2155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4000"/>
              <a:t>Objetivos</a:t>
            </a:r>
          </a:p>
        </p:txBody>
      </p:sp>
      <p:sp>
        <p:nvSpPr>
          <p:cNvPr id="25602" name="Rectángulo 1"/>
          <p:cNvSpPr>
            <a:spLocks noChangeArrowheads="1"/>
          </p:cNvSpPr>
          <p:nvPr/>
        </p:nvSpPr>
        <p:spPr bwMode="auto">
          <a:xfrm>
            <a:off x="1884364" y="5753100"/>
            <a:ext cx="2916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dirty="0"/>
              <a:t>México 2019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695479800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0492" y="208606"/>
            <a:ext cx="10515600" cy="466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latin typeface="Calibri" charset="0"/>
              </a:rPr>
              <a:t>Ley General de Archivos: Algunos propósitos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14633" y="145492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latin typeface="Calibri" charset="0"/>
              </a:rPr>
              <a:t>Establece las disposiciones generales para organizar, valorar, difundir, acceder a la información archivística, conservar y proteger el patrimonio documental de las instituciones Públicas</a:t>
            </a:r>
          </a:p>
          <a:p>
            <a:pPr>
              <a:buFont typeface="Arial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Determina las condiciones y exigencias normativas para impulsar una nueva cultura en la producción y gestión de la información documental</a:t>
            </a:r>
          </a:p>
          <a:p>
            <a:pPr>
              <a:buFont typeface="Arial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Define el diseño institucional de los archivos</a:t>
            </a:r>
          </a:p>
          <a:p>
            <a:pPr>
              <a:buFont typeface="Arial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Establece medidas para la planeación del desarrollo archivístico de las instituciones</a:t>
            </a: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7770984" y="5730954"/>
            <a:ext cx="2579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19093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Rectángulo redondeado"/>
          <p:cNvSpPr/>
          <p:nvPr/>
        </p:nvSpPr>
        <p:spPr>
          <a:xfrm>
            <a:off x="1857375" y="605346"/>
            <a:ext cx="7934325" cy="73542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kern="0" dirty="0">
                <a:solidFill>
                  <a:srgbClr val="FFFFFF"/>
                </a:solidFill>
                <a:latin typeface="Calibri"/>
              </a:rPr>
              <a:t>Ley General de Archivos: marco regulatorio de la gestión documental y la Administración de Archivos</a:t>
            </a:r>
            <a:endParaRPr lang="es-ES" sz="24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17 Elipse"/>
          <p:cNvSpPr/>
          <p:nvPr/>
        </p:nvSpPr>
        <p:spPr>
          <a:xfrm>
            <a:off x="485307" y="2290262"/>
            <a:ext cx="2266950" cy="3031683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MX" dirty="0"/>
          </a:p>
          <a:p>
            <a:r>
              <a:rPr lang="es-MX" dirty="0"/>
              <a:t>Gestión Documental y Administración de Archivos </a:t>
            </a:r>
          </a:p>
        </p:txBody>
      </p:sp>
      <p:sp>
        <p:nvSpPr>
          <p:cNvPr id="7" name="13 Elipse"/>
          <p:cNvSpPr/>
          <p:nvPr/>
        </p:nvSpPr>
        <p:spPr>
          <a:xfrm>
            <a:off x="3462814" y="1860580"/>
            <a:ext cx="1655806" cy="125143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Desarrollo de Sistemas Institucionales de Archivos</a:t>
            </a:r>
          </a:p>
        </p:txBody>
      </p:sp>
      <p:sp>
        <p:nvSpPr>
          <p:cNvPr id="9" name="13 Elipse"/>
          <p:cNvSpPr/>
          <p:nvPr/>
        </p:nvSpPr>
        <p:spPr>
          <a:xfrm>
            <a:off x="3559645" y="4636920"/>
            <a:ext cx="1655806" cy="125143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Gestión de Tecnologías aplicadas a los archivos</a:t>
            </a:r>
          </a:p>
        </p:txBody>
      </p:sp>
      <p:sp>
        <p:nvSpPr>
          <p:cNvPr id="11" name="13 Elipse"/>
          <p:cNvSpPr/>
          <p:nvPr/>
        </p:nvSpPr>
        <p:spPr>
          <a:xfrm>
            <a:off x="3517911" y="3248750"/>
            <a:ext cx="1697540" cy="125143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Gestión de Procesos documentales e instrumentos de control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0EA51C4-B454-42AE-AA3E-55CFAFF7F4DA}"/>
              </a:ext>
            </a:extLst>
          </p:cNvPr>
          <p:cNvCxnSpPr>
            <a:stCxn id="5" idx="6"/>
          </p:cNvCxnSpPr>
          <p:nvPr/>
        </p:nvCxnSpPr>
        <p:spPr>
          <a:xfrm flipV="1">
            <a:off x="2752257" y="2819400"/>
            <a:ext cx="765654" cy="986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5D1FC19-363F-4DA7-A9A3-C4ED8EF48B70}"/>
              </a:ext>
            </a:extLst>
          </p:cNvPr>
          <p:cNvCxnSpPr>
            <a:stCxn id="5" idx="6"/>
          </p:cNvCxnSpPr>
          <p:nvPr/>
        </p:nvCxnSpPr>
        <p:spPr>
          <a:xfrm flipV="1">
            <a:off x="2752257" y="3806103"/>
            <a:ext cx="7656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F7456AE-F6DE-446F-8970-D473AD8F4499}"/>
              </a:ext>
            </a:extLst>
          </p:cNvPr>
          <p:cNvCxnSpPr>
            <a:stCxn id="5" idx="6"/>
          </p:cNvCxnSpPr>
          <p:nvPr/>
        </p:nvCxnSpPr>
        <p:spPr>
          <a:xfrm>
            <a:off x="2752257" y="3806104"/>
            <a:ext cx="876768" cy="110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EE08FD7-D3E4-4ACC-9FB1-EB138AABBB6F}"/>
              </a:ext>
            </a:extLst>
          </p:cNvPr>
          <p:cNvSpPr txBox="1"/>
          <p:nvPr/>
        </p:nvSpPr>
        <p:spPr>
          <a:xfrm>
            <a:off x="5457825" y="1967096"/>
            <a:ext cx="596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Coordinación de Archivos/Archivos de Trámite, Concentración</a:t>
            </a:r>
          </a:p>
          <a:p>
            <a:r>
              <a:rPr lang="es-MX" dirty="0"/>
              <a:t>e Histórico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6CC284B-C423-45FF-A4D0-030C421235FB}"/>
              </a:ext>
            </a:extLst>
          </p:cNvPr>
          <p:cNvSpPr txBox="1"/>
          <p:nvPr/>
        </p:nvSpPr>
        <p:spPr>
          <a:xfrm>
            <a:off x="5457825" y="3437172"/>
            <a:ext cx="670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Procesos técnicos: Producción/Clasificación y ordenación/Descripción</a:t>
            </a:r>
          </a:p>
          <a:p>
            <a:r>
              <a:rPr lang="es-MX" dirty="0"/>
              <a:t>Acceso/Valoración y Disposición/Conservación y preservación/</a:t>
            </a:r>
          </a:p>
          <a:p>
            <a:r>
              <a:rPr lang="es-MX" dirty="0"/>
              <a:t>Difusión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1DBE30D-94D5-41E2-B90B-EBD4D081D68B}"/>
              </a:ext>
            </a:extLst>
          </p:cNvPr>
          <p:cNvSpPr txBox="1"/>
          <p:nvPr/>
        </p:nvSpPr>
        <p:spPr>
          <a:xfrm>
            <a:off x="5457825" y="4946122"/>
            <a:ext cx="6247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Gestión de documentos electrónicos/Sistemas automatizados de</a:t>
            </a:r>
          </a:p>
          <a:p>
            <a:r>
              <a:rPr lang="es-MX" dirty="0"/>
              <a:t>Gestión documental/Digitalización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309A788-84DD-447F-8C5F-8D534FC59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24" y="6098765"/>
            <a:ext cx="2579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7069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Rectángulo redondeado"/>
          <p:cNvSpPr/>
          <p:nvPr/>
        </p:nvSpPr>
        <p:spPr>
          <a:xfrm>
            <a:off x="1857375" y="605346"/>
            <a:ext cx="7934325" cy="73542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kern="0" dirty="0">
                <a:solidFill>
                  <a:srgbClr val="FFFFFF"/>
                </a:solidFill>
                <a:latin typeface="Calibri"/>
              </a:rPr>
              <a:t>Ley General de Archivos: marco regulatorio de la gestión documental y la Administración de Archivos</a:t>
            </a:r>
            <a:endParaRPr lang="es-ES" sz="24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17 Elipse"/>
          <p:cNvSpPr/>
          <p:nvPr/>
        </p:nvSpPr>
        <p:spPr>
          <a:xfrm>
            <a:off x="294807" y="2480762"/>
            <a:ext cx="2266950" cy="3031683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MX" dirty="0"/>
          </a:p>
          <a:p>
            <a:r>
              <a:rPr lang="es-MX" dirty="0"/>
              <a:t>Gestión Documental y Administración de Archivos </a:t>
            </a:r>
          </a:p>
        </p:txBody>
      </p:sp>
      <p:sp>
        <p:nvSpPr>
          <p:cNvPr id="10" name="13 Elipse"/>
          <p:cNvSpPr/>
          <p:nvPr/>
        </p:nvSpPr>
        <p:spPr>
          <a:xfrm>
            <a:off x="3327411" y="1995951"/>
            <a:ext cx="1655806" cy="125143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Gestión de Recursos Operativos </a:t>
            </a:r>
          </a:p>
        </p:txBody>
      </p:sp>
      <p:sp>
        <p:nvSpPr>
          <p:cNvPr id="12" name="13 Elipse"/>
          <p:cNvSpPr/>
          <p:nvPr/>
        </p:nvSpPr>
        <p:spPr>
          <a:xfrm>
            <a:off x="3327411" y="3429000"/>
            <a:ext cx="1655806" cy="125143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Desarrollo y difusión de Cultura Archivística</a:t>
            </a:r>
          </a:p>
        </p:txBody>
      </p:sp>
      <p:sp>
        <p:nvSpPr>
          <p:cNvPr id="13" name="13 Elipse"/>
          <p:cNvSpPr/>
          <p:nvPr/>
        </p:nvSpPr>
        <p:spPr>
          <a:xfrm>
            <a:off x="3355190" y="4763231"/>
            <a:ext cx="1655806" cy="125143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Vinculación y coordinación Sistémica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C8BD49E-5E04-4A22-B9DE-4633120D3812}"/>
              </a:ext>
            </a:extLst>
          </p:cNvPr>
          <p:cNvCxnSpPr/>
          <p:nvPr/>
        </p:nvCxnSpPr>
        <p:spPr>
          <a:xfrm flipV="1">
            <a:off x="2561757" y="2935648"/>
            <a:ext cx="765654" cy="986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F66491D-16EF-4993-8F1C-0A3EEAA27210}"/>
              </a:ext>
            </a:extLst>
          </p:cNvPr>
          <p:cNvCxnSpPr/>
          <p:nvPr/>
        </p:nvCxnSpPr>
        <p:spPr>
          <a:xfrm flipV="1">
            <a:off x="2561757" y="3996603"/>
            <a:ext cx="7656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70306DA-3376-4420-948C-7502FDD229A3}"/>
              </a:ext>
            </a:extLst>
          </p:cNvPr>
          <p:cNvCxnSpPr/>
          <p:nvPr/>
        </p:nvCxnSpPr>
        <p:spPr>
          <a:xfrm>
            <a:off x="2506200" y="3996603"/>
            <a:ext cx="876768" cy="110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67F570B-EB97-432A-8710-3BE30F7EF1B1}"/>
              </a:ext>
            </a:extLst>
          </p:cNvPr>
          <p:cNvSpPr txBox="1"/>
          <p:nvPr/>
        </p:nvSpPr>
        <p:spPr>
          <a:xfrm>
            <a:off x="5476875" y="2390775"/>
            <a:ext cx="5676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Humanos (capacitación, adscripción, niveles jerárquicos), </a:t>
            </a:r>
          </a:p>
          <a:p>
            <a:r>
              <a:rPr lang="es-MX" dirty="0"/>
              <a:t>Materiales (Espacios y locales de Archivos; equipamiento y</a:t>
            </a:r>
          </a:p>
          <a:p>
            <a:r>
              <a:rPr lang="es-MX" dirty="0"/>
              <a:t>Mobiliario de almacenamiento y seguridad)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861C85-2751-4F92-9105-D75C93A524CD}"/>
              </a:ext>
            </a:extLst>
          </p:cNvPr>
          <p:cNvSpPr/>
          <p:nvPr/>
        </p:nvSpPr>
        <p:spPr>
          <a:xfrm>
            <a:off x="5276850" y="35991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005426"/>
                </a:solidFill>
                <a:cs typeface="Arial" pitchFamily="34" charset="0"/>
              </a:rPr>
              <a:t>Modificar actitudes y aptitudes. Promover la importancia de los archivo a nivel institucional, local, regional y nacional.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FB3459-FAF7-47CF-B1A6-6353520E0A22}"/>
              </a:ext>
            </a:extLst>
          </p:cNvPr>
          <p:cNvSpPr txBox="1"/>
          <p:nvPr/>
        </p:nvSpPr>
        <p:spPr>
          <a:xfrm>
            <a:off x="5133975" y="4927285"/>
            <a:ext cx="6877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Vinculación de los Sistemas Institucionales de Archivos, los Sistemas</a:t>
            </a:r>
          </a:p>
          <a:p>
            <a:r>
              <a:rPr lang="es-MX" dirty="0"/>
              <a:t>Estatales y el Sistema Nacional de Archivos con los respectivos Sistemas</a:t>
            </a:r>
          </a:p>
          <a:p>
            <a:r>
              <a:rPr lang="es-MX" dirty="0"/>
              <a:t>Nacionales de Transparencia y Anticorrupción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934A49-2F39-45A2-854E-3ABFDEDDF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81" y="6042391"/>
            <a:ext cx="2579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52263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 redondeado"/>
          <p:cNvSpPr/>
          <p:nvPr/>
        </p:nvSpPr>
        <p:spPr>
          <a:xfrm>
            <a:off x="3067050" y="605346"/>
            <a:ext cx="4829150" cy="73542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kern="0" dirty="0">
                <a:solidFill>
                  <a:srgbClr val="FFFFFF"/>
                </a:solidFill>
                <a:latin typeface="Calibri"/>
              </a:rPr>
              <a:t>Planeación del Desarrollo Archivístico</a:t>
            </a:r>
            <a:endParaRPr lang="es-ES" sz="24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errar llave 7"/>
          <p:cNvSpPr/>
          <p:nvPr/>
        </p:nvSpPr>
        <p:spPr>
          <a:xfrm>
            <a:off x="2233199" y="2342063"/>
            <a:ext cx="413418" cy="3398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redondeado 8"/>
          <p:cNvSpPr/>
          <p:nvPr/>
        </p:nvSpPr>
        <p:spPr>
          <a:xfrm>
            <a:off x="2847271" y="2244532"/>
            <a:ext cx="1919416" cy="11165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Desarrollo de Sistemas Institucionales de Archivos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903190" y="3628451"/>
            <a:ext cx="1919416" cy="11165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Gestión de procesos  documentales e instrumentos de control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915204" y="4944665"/>
            <a:ext cx="1919416" cy="11165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Gestión de Recursos Humanos y Materiales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5326097" y="3628451"/>
            <a:ext cx="1919416" cy="11165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Desarrollo y difusión de cultura archivística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232268" y="2227166"/>
            <a:ext cx="1919416" cy="11165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Gestión de Tecnologías aplicadas a los archivos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5326097" y="5029736"/>
            <a:ext cx="1919416" cy="11165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Vinculación y coordinación sistémica (SNT/SNA)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675560" y="2409312"/>
            <a:ext cx="1466336" cy="3093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Planeación del Desarrollo del Modelo de Gestión Documental y de Archivos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18F56ED-F8D6-4682-98D0-BC5B5CE49BD5}"/>
              </a:ext>
            </a:extLst>
          </p:cNvPr>
          <p:cNvSpPr/>
          <p:nvPr/>
        </p:nvSpPr>
        <p:spPr>
          <a:xfrm>
            <a:off x="7920451" y="3171059"/>
            <a:ext cx="4076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5426"/>
                </a:solidFill>
                <a:cs typeface="Arial" pitchFamily="34" charset="0"/>
              </a:rPr>
              <a:t>LGA. Libro primero, de la organización y </a:t>
            </a:r>
          </a:p>
          <a:p>
            <a:r>
              <a:rPr lang="es-MX" dirty="0">
                <a:solidFill>
                  <a:srgbClr val="005426"/>
                </a:solidFill>
                <a:cs typeface="Arial" pitchFamily="34" charset="0"/>
              </a:rPr>
              <a:t>Administración homogénea de loa archivos. Titulo Segundo de la Gestión de documentos y Administración de Archivo.</a:t>
            </a:r>
          </a:p>
          <a:p>
            <a:r>
              <a:rPr lang="es-MX" dirty="0">
                <a:solidFill>
                  <a:srgbClr val="005426"/>
                </a:solidFill>
                <a:cs typeface="Arial" pitchFamily="34" charset="0"/>
              </a:rPr>
              <a:t>Capítulo V. De la Planeación en materia archivística. Artículo 25</a:t>
            </a:r>
          </a:p>
          <a:p>
            <a:endParaRPr lang="es-MX" dirty="0"/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7DF571FC-13AB-41F8-93B6-17EE5FB2AEE9}"/>
              </a:ext>
            </a:extLst>
          </p:cNvPr>
          <p:cNvSpPr/>
          <p:nvPr/>
        </p:nvSpPr>
        <p:spPr>
          <a:xfrm>
            <a:off x="7449884" y="2487510"/>
            <a:ext cx="413418" cy="3398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CCAF144-5B1E-4426-8E38-01EFF3B4CDFD}"/>
              </a:ext>
            </a:extLst>
          </p:cNvPr>
          <p:cNvSpPr txBox="1"/>
          <p:nvPr/>
        </p:nvSpPr>
        <p:spPr>
          <a:xfrm>
            <a:off x="8277225" y="2227166"/>
            <a:ext cx="336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/>
              <a:t>Sustento Jurídico de la Planeación</a:t>
            </a:r>
          </a:p>
          <a:p>
            <a:r>
              <a:rPr lang="es-MX" u="sng" dirty="0"/>
              <a:t>Archivística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8C24D9E-FF4C-45E3-84F7-78316AED7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464" y="5838503"/>
            <a:ext cx="2579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70165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725487"/>
          </a:xfrm>
        </p:spPr>
        <p:txBody>
          <a:bodyPr anchor="t"/>
          <a:lstStyle/>
          <a:p>
            <a:pPr eaLnBrk="1" hangingPunct="1"/>
            <a:r>
              <a:rPr lang="es-MX" sz="2400" dirty="0">
                <a:solidFill>
                  <a:schemeClr val="tx1"/>
                </a:solidFill>
                <a:latin typeface="Calibri" charset="0"/>
              </a:rPr>
              <a:t>Planeación: Garantía de Recursos bien aplicados</a:t>
            </a:r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447800"/>
            <a:ext cx="5486400" cy="4572000"/>
          </a:xfrm>
          <a:noFill/>
        </p:spPr>
      </p:pic>
      <p:sp>
        <p:nvSpPr>
          <p:cNvPr id="163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EA440E-4A04-DD40-8F99-7FB3FDD4CB96}" type="slidenum">
              <a:rPr lang="es-MX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 sz="1200">
              <a:solidFill>
                <a:srgbClr val="898989"/>
              </a:solidFill>
            </a:endParaRPr>
          </a:p>
        </p:txBody>
      </p:sp>
      <p:sp>
        <p:nvSpPr>
          <p:cNvPr id="163844" name="Rectángulo 4"/>
          <p:cNvSpPr>
            <a:spLocks noChangeArrowheads="1"/>
          </p:cNvSpPr>
          <p:nvPr/>
        </p:nvSpPr>
        <p:spPr bwMode="auto">
          <a:xfrm>
            <a:off x="1790701" y="5832476"/>
            <a:ext cx="2581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38774047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274639"/>
            <a:ext cx="7772400" cy="72548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es-MX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Normatividad, regulaciones e instrumentos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2108" y="1232673"/>
            <a:ext cx="9419804" cy="50879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 2" charset="0"/>
              <a:buNone/>
            </a:pPr>
            <a:endParaRPr lang="es-MX" sz="1600" dirty="0">
              <a:latin typeface="Calibri" charset="0"/>
            </a:endParaRPr>
          </a:p>
          <a:p>
            <a:pPr>
              <a:spcBef>
                <a:spcPct val="0"/>
              </a:spcBef>
              <a:buFont typeface="Wingdings 2" charset="0"/>
              <a:buAutoNum type="arabicPeriod"/>
            </a:pPr>
            <a:r>
              <a:rPr lang="es-MX" sz="2200" dirty="0">
                <a:latin typeface="Calibri" charset="0"/>
              </a:rPr>
              <a:t>Un diseño institucional de operación archivística como modelo unificado de organización y funcionamiento de los archivos: </a:t>
            </a:r>
            <a:r>
              <a:rPr lang="es-MX" sz="2200" u="sng" dirty="0">
                <a:latin typeface="Calibri" charset="0"/>
              </a:rPr>
              <a:t>Sistema Institucional de Archivos</a:t>
            </a:r>
          </a:p>
          <a:p>
            <a:pPr>
              <a:spcBef>
                <a:spcPct val="0"/>
              </a:spcBef>
              <a:buFont typeface="Wingdings 2" charset="0"/>
              <a:buAutoNum type="arabicPeriod"/>
            </a:pPr>
            <a:endParaRPr lang="es-MX" sz="2200" dirty="0">
              <a:latin typeface="Calibri" charset="0"/>
            </a:endParaRPr>
          </a:p>
          <a:p>
            <a:pPr>
              <a:spcBef>
                <a:spcPct val="0"/>
              </a:spcBef>
              <a:buFont typeface="Wingdings 2" charset="0"/>
              <a:buAutoNum type="arabicPeriod"/>
            </a:pPr>
            <a:r>
              <a:rPr lang="es-MX" sz="2200" dirty="0">
                <a:latin typeface="Calibri" charset="0"/>
              </a:rPr>
              <a:t>Un </a:t>
            </a:r>
            <a:r>
              <a:rPr lang="es-MX" sz="2200" u="sng" dirty="0">
                <a:latin typeface="Calibri" charset="0"/>
              </a:rPr>
              <a:t>Sistema de Clasificación Archivística</a:t>
            </a:r>
          </a:p>
          <a:p>
            <a:pPr>
              <a:spcBef>
                <a:spcPct val="0"/>
              </a:spcBef>
              <a:buFont typeface="Wingdings 2" charset="0"/>
              <a:buAutoNum type="arabicPeriod"/>
            </a:pPr>
            <a:endParaRPr lang="es-MX" sz="2200" dirty="0">
              <a:latin typeface="Calibri" charset="0"/>
            </a:endParaRPr>
          </a:p>
          <a:p>
            <a:pPr>
              <a:spcBef>
                <a:spcPct val="0"/>
              </a:spcBef>
              <a:buFont typeface="Wingdings 2" charset="0"/>
              <a:buAutoNum type="arabicPeriod"/>
            </a:pPr>
            <a:r>
              <a:rPr lang="es-MX" sz="2200" dirty="0">
                <a:latin typeface="Calibri" charset="0"/>
              </a:rPr>
              <a:t>Un </a:t>
            </a:r>
            <a:r>
              <a:rPr lang="es-MX" sz="2200" u="sng" dirty="0">
                <a:latin typeface="Calibri" charset="0"/>
              </a:rPr>
              <a:t>Catálogo de Disposición Documental</a:t>
            </a:r>
          </a:p>
          <a:p>
            <a:pPr>
              <a:spcBef>
                <a:spcPct val="0"/>
              </a:spcBef>
              <a:buFont typeface="Wingdings 2" charset="0"/>
              <a:buAutoNum type="arabicPeriod"/>
            </a:pPr>
            <a:endParaRPr lang="es-MX" sz="2200" dirty="0">
              <a:latin typeface="Calibri" charset="0"/>
            </a:endParaRPr>
          </a:p>
          <a:p>
            <a:pPr>
              <a:spcBef>
                <a:spcPct val="0"/>
              </a:spcBef>
              <a:buFont typeface="Wingdings 2" charset="0"/>
              <a:buAutoNum type="arabicPeriod"/>
            </a:pPr>
            <a:r>
              <a:rPr lang="es-MX" sz="2200" u="sng" dirty="0">
                <a:latin typeface="Calibri" charset="0"/>
              </a:rPr>
              <a:t>Inventarios descriptivos </a:t>
            </a:r>
            <a:r>
              <a:rPr lang="es-MX" sz="2200" dirty="0">
                <a:latin typeface="Calibri" charset="0"/>
              </a:rPr>
              <a:t>de la documentación que obra en los archivos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s-MX" sz="2200" dirty="0">
              <a:latin typeface="Calibri" charset="0"/>
            </a:endParaRPr>
          </a:p>
          <a:p>
            <a:pPr>
              <a:spcBef>
                <a:spcPct val="0"/>
              </a:spcBef>
              <a:buFont typeface="Wingdings 2" charset="0"/>
              <a:buNone/>
            </a:pPr>
            <a:endParaRPr lang="es-MX" sz="2200" dirty="0">
              <a:latin typeface="Calibri" charset="0"/>
            </a:endParaRPr>
          </a:p>
          <a:p>
            <a:pPr>
              <a:spcBef>
                <a:spcPct val="0"/>
              </a:spcBef>
              <a:buFont typeface="Wingdings 2" charset="0"/>
              <a:buNone/>
            </a:pPr>
            <a:r>
              <a:rPr lang="es-MX" sz="2200" dirty="0">
                <a:latin typeface="Calibri" charset="0"/>
              </a:rPr>
              <a:t>¿Cuál es el fundamento teórico y metodológico de estos sistemas, </a:t>
            </a:r>
          </a:p>
          <a:p>
            <a:pPr>
              <a:spcBef>
                <a:spcPct val="0"/>
              </a:spcBef>
              <a:buFont typeface="Wingdings 2" charset="0"/>
              <a:buNone/>
            </a:pPr>
            <a:r>
              <a:rPr lang="es-MX" sz="2200" dirty="0">
                <a:latin typeface="Calibri" charset="0"/>
              </a:rPr>
              <a:t>métodos e  instrumentos de regulación normativa?  </a:t>
            </a:r>
          </a:p>
          <a:p>
            <a:pPr>
              <a:spcBef>
                <a:spcPct val="0"/>
              </a:spcBef>
              <a:buFont typeface="Wingdings 2" charset="0"/>
              <a:buNone/>
            </a:pPr>
            <a:endParaRPr lang="es-MX" sz="2200" dirty="0">
              <a:latin typeface="Calibri" charset="0"/>
            </a:endParaRPr>
          </a:p>
          <a:p>
            <a:pPr>
              <a:spcBef>
                <a:spcPct val="0"/>
              </a:spcBef>
              <a:buFont typeface="Wingdings 2" charset="0"/>
              <a:buNone/>
            </a:pPr>
            <a:r>
              <a:rPr lang="es-MX" sz="2200" dirty="0">
                <a:latin typeface="Calibri" charset="0"/>
              </a:rPr>
              <a:t>Precisamente, la llamada:</a:t>
            </a:r>
          </a:p>
          <a:p>
            <a:pPr algn="ctr">
              <a:spcBef>
                <a:spcPct val="0"/>
              </a:spcBef>
              <a:buFont typeface="Wingdings 2" charset="0"/>
              <a:buNone/>
            </a:pPr>
            <a:endParaRPr lang="es-MX" sz="2400" dirty="0">
              <a:latin typeface="Calibri" charset="0"/>
            </a:endParaRPr>
          </a:p>
          <a:p>
            <a:pPr algn="ctr">
              <a:spcBef>
                <a:spcPct val="0"/>
              </a:spcBef>
              <a:buFont typeface="Wingdings 2" charset="0"/>
              <a:buNone/>
            </a:pPr>
            <a:r>
              <a:rPr lang="es-MX" sz="2400" dirty="0">
                <a:latin typeface="Calibri" charset="0"/>
              </a:rPr>
              <a:t>Gestión de Documentos</a:t>
            </a:r>
          </a:p>
          <a:p>
            <a:pPr algn="ctr">
              <a:spcBef>
                <a:spcPct val="0"/>
              </a:spcBef>
              <a:buFont typeface="Wingdings 2" charset="0"/>
              <a:buNone/>
            </a:pPr>
            <a:endParaRPr lang="es-MX" sz="2400" b="1" dirty="0">
              <a:latin typeface="Calibri" charset="0"/>
            </a:endParaRPr>
          </a:p>
          <a:p>
            <a:pPr algn="ctr">
              <a:spcBef>
                <a:spcPct val="0"/>
              </a:spcBef>
              <a:buFont typeface="Wingdings 2" charset="0"/>
              <a:buNone/>
            </a:pPr>
            <a:endParaRPr lang="es-MX" sz="2400" b="1" dirty="0">
              <a:latin typeface="Calibri" charset="0"/>
            </a:endParaRPr>
          </a:p>
          <a:p>
            <a:pPr algn="ctr">
              <a:spcBef>
                <a:spcPct val="0"/>
              </a:spcBef>
              <a:buFont typeface="Wingdings 2" charset="0"/>
              <a:buNone/>
            </a:pPr>
            <a:endParaRPr lang="es-ES" sz="1100" b="1" dirty="0">
              <a:latin typeface="Calibri" charset="0"/>
            </a:endParaRPr>
          </a:p>
          <a:p>
            <a:pPr algn="r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s-ES" sz="1100" b="1" dirty="0">
                <a:latin typeface="Calibri" charset="0"/>
              </a:rPr>
              <a:t>México, 2019</a:t>
            </a:r>
            <a:endParaRPr lang="es-MX" sz="11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5388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654050"/>
          </a:xfrm>
        </p:spPr>
        <p:txBody>
          <a:bodyPr/>
          <a:lstStyle/>
          <a:p>
            <a:pPr marL="53975"/>
            <a:r>
              <a:rPr lang="es-MX" sz="2400" dirty="0">
                <a:solidFill>
                  <a:schemeClr val="tx1"/>
                </a:solidFill>
                <a:latin typeface="Calibri" charset="0"/>
              </a:rPr>
              <a:t>Gestión de Documentos: definición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563886" y="1284690"/>
            <a:ext cx="8596668" cy="3880773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s-MX" sz="2000" dirty="0">
                <a:latin typeface="Calibri" charset="0"/>
              </a:rPr>
              <a:t>La Gestión de Documentos y la Administración de Archivos  se define de la siguiente forma:</a:t>
            </a: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pPr eaLnBrk="1" hangingPunct="1">
              <a:buFont typeface="Wingdings 2" charset="0"/>
              <a:buNone/>
            </a:pPr>
            <a:endParaRPr lang="es-MX" sz="2000" dirty="0">
              <a:latin typeface="Calibri" charset="0"/>
            </a:endParaRP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F92929-DD36-AC4D-AB9B-1BEEF1E0A5AF}" type="slidenum">
              <a:rPr lang="es-MX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MX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8444" y="2962991"/>
            <a:ext cx="7072312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sz="200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Metodología integral para planear, dirigir y controlar la producción, organización, circulación y uso de los documentos, a lo largo de su ciclo institucional de vida, atendiendo a una mayor economía y racionalización en el manejo de los recursos operativos y las estructuras archivísticas</a:t>
            </a:r>
            <a:r>
              <a:rPr lang="es-MX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9224633" y="5885370"/>
            <a:ext cx="9701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75"/>
              </a:spcBef>
            </a:pPr>
            <a:endParaRPr lang="es-ES" sz="1100" b="1" dirty="0"/>
          </a:p>
          <a:p>
            <a:pPr eaLnBrk="1" hangingPunct="1">
              <a:spcBef>
                <a:spcPts val="575"/>
              </a:spcBef>
            </a:pPr>
            <a:r>
              <a:rPr lang="es-ES" sz="1100" b="1" dirty="0"/>
              <a:t>México, 2019</a:t>
            </a:r>
            <a:endParaRPr lang="es-MX" sz="1100" dirty="0"/>
          </a:p>
          <a:p>
            <a:pPr eaLnBrk="1" hangingPunct="1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15486190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/>
          <p:cNvSpPr txBox="1">
            <a:spLocks noChangeArrowheads="1"/>
          </p:cNvSpPr>
          <p:nvPr/>
        </p:nvSpPr>
        <p:spPr bwMode="auto">
          <a:xfrm>
            <a:off x="3143251" y="188913"/>
            <a:ext cx="5698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/>
              <a:t>Gestión de la información y ciclo vital de la documentación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5189" y="2852738"/>
            <a:ext cx="13684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Gestión de la Información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503614" y="3213100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739107" y="3825082"/>
            <a:ext cx="4681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79875" y="1484314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79875" y="2060575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79875" y="2565400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79875" y="3284539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79875" y="4005264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79875" y="4797425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79875" y="5589589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83114" y="1268413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Producción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83114" y="1844675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Integración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83114" y="2420938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Clasificación y ordenación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83114" y="3068638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Descripción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83114" y="3789363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Acceso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83114" y="4581525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Valoración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3114" y="5300663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Conservación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7175501" y="1412875"/>
            <a:ext cx="720725" cy="41036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5" name="Rectangle 24"/>
          <p:cNvSpPr/>
          <p:nvPr/>
        </p:nvSpPr>
        <p:spPr>
          <a:xfrm>
            <a:off x="7967664" y="2997201"/>
            <a:ext cx="17287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Ciclo vital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79875" y="6165850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83114" y="5949950"/>
            <a:ext cx="2592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Difusión</a:t>
            </a:r>
          </a:p>
        </p:txBody>
      </p:sp>
      <p:sp>
        <p:nvSpPr>
          <p:cNvPr id="62487" name="TextBox 25"/>
          <p:cNvSpPr txBox="1">
            <a:spLocks noChangeArrowheads="1"/>
          </p:cNvSpPr>
          <p:nvPr/>
        </p:nvSpPr>
        <p:spPr bwMode="auto">
          <a:xfrm>
            <a:off x="9696451" y="5584546"/>
            <a:ext cx="95731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100" dirty="0"/>
              <a:t>México, 2019</a:t>
            </a:r>
          </a:p>
          <a:p>
            <a:pPr eaLnBrk="1" hangingPunct="1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3272707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800" dirty="0">
                <a:solidFill>
                  <a:schemeClr val="tx1"/>
                </a:solidFill>
                <a:latin typeface="Calibri" charset="0"/>
              </a:rPr>
              <a:t>Ciclo Vital de la Información Documental</a:t>
            </a:r>
          </a:p>
        </p:txBody>
      </p:sp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2000251"/>
            <a:ext cx="4321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ángulo 1"/>
          <p:cNvSpPr>
            <a:spLocks noChangeArrowheads="1"/>
          </p:cNvSpPr>
          <p:nvPr/>
        </p:nvSpPr>
        <p:spPr bwMode="auto">
          <a:xfrm>
            <a:off x="1747839" y="6118226"/>
            <a:ext cx="2205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68806496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2438400" y="571500"/>
            <a:ext cx="7772400" cy="642938"/>
          </a:xfrm>
        </p:spPr>
        <p:txBody>
          <a:bodyPr/>
          <a:lstStyle/>
          <a:p>
            <a:pPr eaLnBrk="1" hangingPunct="1"/>
            <a:r>
              <a:rPr lang="es-MX" sz="2000" b="1" dirty="0">
                <a:solidFill>
                  <a:schemeClr val="tx1"/>
                </a:solidFill>
                <a:latin typeface="Calibri" charset="0"/>
              </a:rPr>
              <a:t>Ciclo vital </a:t>
            </a:r>
            <a:r>
              <a:rPr lang="es-MX" sz="2000" b="1" dirty="0">
                <a:latin typeface="Calibri" charset="0"/>
              </a:rPr>
              <a:t>de los documento: sustento teórico de los Sistemas Institucionales de Archivos.</a:t>
            </a:r>
            <a:endParaRPr lang="es-MX" sz="2000" b="1" dirty="0">
              <a:solidFill>
                <a:schemeClr val="tx1"/>
              </a:solidFill>
              <a:latin typeface="Calibri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8214" y="4005264"/>
            <a:ext cx="7572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738184" y="1357899"/>
          <a:ext cx="8436618" cy="410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5266"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  <a:latin typeface="Calibri" charset="0"/>
                        </a:rPr>
                        <a:t>Fase del Ciclo vital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  <a:latin typeface="Calibri" charset="0"/>
                        </a:rPr>
                        <a:t>Usos de la información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 2" charset="0"/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alibri" charset="0"/>
                        </a:rPr>
                        <a:t>Sistema Institucional de Archivos</a:t>
                      </a:r>
                    </a:p>
                    <a:p>
                      <a:pPr eaLnBrk="1" hangingPunct="1">
                        <a:buFont typeface="Wingdings 2" charset="0"/>
                        <a:buNone/>
                      </a:pPr>
                      <a:endParaRPr lang="es-MX" sz="2000" dirty="0">
                        <a:latin typeface="Calibri" charset="0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949">
                <a:tc>
                  <a:txBody>
                    <a:bodyPr/>
                    <a:lstStyle/>
                    <a:p>
                      <a:r>
                        <a:rPr lang="es-ES" dirty="0"/>
                        <a:t>Activa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Uso frecuente para</a:t>
                      </a:r>
                      <a:r>
                        <a:rPr lang="es-ES" baseline="0" dirty="0"/>
                        <a:t> la atención de trámites y asuntos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Archivo de Trámite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264">
                <a:tc>
                  <a:txBody>
                    <a:bodyPr/>
                    <a:lstStyle/>
                    <a:p>
                      <a:r>
                        <a:rPr lang="es-ES" dirty="0"/>
                        <a:t>Semiactiva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Uso de referencia, conservación precautoria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Archivo de Concentración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264">
                <a:tc>
                  <a:txBody>
                    <a:bodyPr/>
                    <a:lstStyle/>
                    <a:p>
                      <a:r>
                        <a:rPr lang="es-ES" dirty="0"/>
                        <a:t>Histórica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Uso testimonial/investigación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Archivo Histórico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08213" y="5921756"/>
            <a:ext cx="24993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</a:pPr>
            <a:endParaRPr lang="es-ES" sz="1400" dirty="0">
              <a:cs typeface="Arial" charset="0"/>
            </a:endParaRPr>
          </a:p>
          <a:p>
            <a:pPr>
              <a:spcBef>
                <a:spcPts val="575"/>
              </a:spcBef>
            </a:pPr>
            <a:r>
              <a:rPr lang="es-ES" sz="1400" dirty="0">
                <a:cs typeface="Arial" charset="0"/>
              </a:rPr>
              <a:t>México, 2019</a:t>
            </a:r>
            <a:endParaRPr lang="es-MX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88477"/>
      </p:ext>
    </p:extLst>
  </p:cSld>
  <p:clrMapOvr>
    <a:masterClrMapping/>
  </p:clrMapOvr>
  <p:transition spd="slow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1219" y="2139592"/>
            <a:ext cx="7724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Objetivo General:</a:t>
            </a:r>
          </a:p>
          <a:p>
            <a:endParaRPr lang="es-ES" sz="2400" dirty="0"/>
          </a:p>
          <a:p>
            <a:r>
              <a:rPr lang="es-ES" sz="2400" dirty="0"/>
              <a:t>Al término del curso el participante conocerá los elementos teóricos y metodológicos esenciales de la Gestión de Documentos y la Administración de Archivos en el contexto normativo vigente.</a:t>
            </a: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884364" y="5753100"/>
            <a:ext cx="2916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dirty="0"/>
              <a:t>México 2019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2395172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2438400" y="533401"/>
            <a:ext cx="7696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>
                <a:latin typeface="Times New Roman" charset="0"/>
              </a:rPr>
              <a:t>  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 rot="10800000" flipV="1">
            <a:off x="3024188" y="500063"/>
            <a:ext cx="634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MX">
                <a:solidFill>
                  <a:schemeClr val="tx2"/>
                </a:solidFill>
                <a:latin typeface="Perpetua" charset="0"/>
              </a:rPr>
              <a:t>Diseño Institucional para la operación de los Archivos</a:t>
            </a:r>
            <a:endParaRPr lang="es-ES">
              <a:solidFill>
                <a:schemeClr val="tx2"/>
              </a:solidFill>
              <a:latin typeface="Perpetua" charset="0"/>
            </a:endParaRPr>
          </a:p>
        </p:txBody>
      </p:sp>
      <p:sp>
        <p:nvSpPr>
          <p:cNvPr id="100355" name="Oval 4"/>
          <p:cNvSpPr>
            <a:spLocks noChangeArrowheads="1"/>
          </p:cNvSpPr>
          <p:nvPr/>
        </p:nvSpPr>
        <p:spPr bwMode="auto">
          <a:xfrm>
            <a:off x="4583114" y="1844676"/>
            <a:ext cx="28162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MX" sz="2400">
                <a:latin typeface="Times New Roman" charset="0"/>
              </a:rPr>
              <a:t> </a:t>
            </a:r>
            <a:r>
              <a:rPr lang="es-MX" sz="1400">
                <a:latin typeface="Times New Roman" charset="0"/>
              </a:rPr>
              <a:t>(Oficialía de Partes)</a:t>
            </a:r>
            <a:endParaRPr lang="es-ES" sz="1400">
              <a:latin typeface="Times New Roman" charset="0"/>
            </a:endParaRPr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 flipH="1">
            <a:off x="3792539" y="2349500"/>
            <a:ext cx="2128837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 flipH="1">
            <a:off x="5664200" y="2349500"/>
            <a:ext cx="300038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58" name="Line 7"/>
          <p:cNvSpPr>
            <a:spLocks noChangeShapeType="1"/>
          </p:cNvSpPr>
          <p:nvPr/>
        </p:nvSpPr>
        <p:spPr bwMode="auto">
          <a:xfrm>
            <a:off x="5951539" y="2349500"/>
            <a:ext cx="985837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3381375" y="2924176"/>
            <a:ext cx="1104900" cy="377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ES" sz="1000">
                <a:latin typeface="Times New Roman" charset="0"/>
              </a:rPr>
              <a:t>Archivo de Trámite</a:t>
            </a:r>
          </a:p>
        </p:txBody>
      </p:sp>
      <p:sp>
        <p:nvSpPr>
          <p:cNvPr id="100360" name="Rectangle 9"/>
          <p:cNvSpPr>
            <a:spLocks noChangeArrowheads="1"/>
          </p:cNvSpPr>
          <p:nvPr/>
        </p:nvSpPr>
        <p:spPr bwMode="auto">
          <a:xfrm>
            <a:off x="5095876" y="2997201"/>
            <a:ext cx="1071563" cy="377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ES" sz="1000">
                <a:latin typeface="Times New Roman" charset="0"/>
              </a:rPr>
              <a:t>Archivo de Trámite</a:t>
            </a:r>
          </a:p>
        </p:txBody>
      </p:sp>
      <p:sp>
        <p:nvSpPr>
          <p:cNvPr id="100361" name="Rectangle 10"/>
          <p:cNvSpPr>
            <a:spLocks noChangeArrowheads="1"/>
          </p:cNvSpPr>
          <p:nvPr/>
        </p:nvSpPr>
        <p:spPr bwMode="auto">
          <a:xfrm>
            <a:off x="6453188" y="2924176"/>
            <a:ext cx="1071562" cy="377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ES" sz="1000">
                <a:latin typeface="Times New Roman" charset="0"/>
              </a:rPr>
              <a:t>Archivo de Trámite</a:t>
            </a:r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7667626" y="2928939"/>
            <a:ext cx="1128713" cy="377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ES" sz="1000">
                <a:latin typeface="Times New Roman" charset="0"/>
              </a:rPr>
              <a:t>Archivo de Trámite</a:t>
            </a:r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>
            <a:off x="6024564" y="2349500"/>
            <a:ext cx="2357437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64" name="Oval 15"/>
          <p:cNvSpPr>
            <a:spLocks noChangeArrowheads="1"/>
          </p:cNvSpPr>
          <p:nvPr/>
        </p:nvSpPr>
        <p:spPr bwMode="auto">
          <a:xfrm>
            <a:off x="5808664" y="4365626"/>
            <a:ext cx="911225" cy="911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ES" sz="1000">
                <a:latin typeface="Times New Roman" charset="0"/>
              </a:rPr>
              <a:t>Archivo de</a:t>
            </a:r>
          </a:p>
          <a:p>
            <a:pPr algn="ctr" eaLnBrk="0" hangingPunct="0"/>
            <a:r>
              <a:rPr lang="es-ES" sz="1000">
                <a:latin typeface="Times New Roman" charset="0"/>
              </a:rPr>
              <a:t>Concentración</a:t>
            </a:r>
          </a:p>
        </p:txBody>
      </p:sp>
      <p:sp>
        <p:nvSpPr>
          <p:cNvPr id="100365" name="Line 16"/>
          <p:cNvSpPr>
            <a:spLocks noChangeShapeType="1"/>
          </p:cNvSpPr>
          <p:nvPr/>
        </p:nvSpPr>
        <p:spPr bwMode="auto">
          <a:xfrm>
            <a:off x="4008439" y="3357564"/>
            <a:ext cx="1976437" cy="1138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66" name="Rectangle 18"/>
          <p:cNvSpPr>
            <a:spLocks noChangeArrowheads="1"/>
          </p:cNvSpPr>
          <p:nvPr/>
        </p:nvSpPr>
        <p:spPr bwMode="auto">
          <a:xfrm>
            <a:off x="5664201" y="5589589"/>
            <a:ext cx="1139825" cy="454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ES" sz="1000">
                <a:latin typeface="Times New Roman" charset="0"/>
              </a:rPr>
              <a:t>Archivo Histórico</a:t>
            </a:r>
          </a:p>
        </p:txBody>
      </p:sp>
      <p:sp>
        <p:nvSpPr>
          <p:cNvPr id="100367" name="Line 19"/>
          <p:cNvSpPr>
            <a:spLocks noChangeShapeType="1"/>
          </p:cNvSpPr>
          <p:nvPr/>
        </p:nvSpPr>
        <p:spPr bwMode="auto">
          <a:xfrm flipH="1">
            <a:off x="6672264" y="3357564"/>
            <a:ext cx="1595437" cy="1214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68" name="Line 20"/>
          <p:cNvSpPr>
            <a:spLocks noChangeShapeType="1"/>
          </p:cNvSpPr>
          <p:nvPr/>
        </p:nvSpPr>
        <p:spPr bwMode="auto">
          <a:xfrm>
            <a:off x="5735639" y="3357563"/>
            <a:ext cx="5048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69" name="Line 21"/>
          <p:cNvSpPr>
            <a:spLocks noChangeShapeType="1"/>
          </p:cNvSpPr>
          <p:nvPr/>
        </p:nvSpPr>
        <p:spPr bwMode="auto">
          <a:xfrm flipH="1">
            <a:off x="6456363" y="3284539"/>
            <a:ext cx="5762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70" name="Line 22"/>
          <p:cNvSpPr>
            <a:spLocks noChangeShapeType="1"/>
          </p:cNvSpPr>
          <p:nvPr/>
        </p:nvSpPr>
        <p:spPr bwMode="auto">
          <a:xfrm>
            <a:off x="6311900" y="530066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0371" name="TextBox 21"/>
          <p:cNvSpPr txBox="1">
            <a:spLocks noChangeArrowheads="1"/>
          </p:cNvSpPr>
          <p:nvPr/>
        </p:nvSpPr>
        <p:spPr bwMode="auto">
          <a:xfrm>
            <a:off x="1809751" y="2786064"/>
            <a:ext cx="969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>
                <a:latin typeface="Perpetua" charset="0"/>
              </a:rPr>
              <a:t>Fase activa</a:t>
            </a:r>
          </a:p>
        </p:txBody>
      </p:sp>
      <p:sp>
        <p:nvSpPr>
          <p:cNvPr id="100372" name="TextBox 22"/>
          <p:cNvSpPr txBox="1">
            <a:spLocks noChangeArrowheads="1"/>
          </p:cNvSpPr>
          <p:nvPr/>
        </p:nvSpPr>
        <p:spPr bwMode="auto">
          <a:xfrm>
            <a:off x="1809751" y="4643439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>
                <a:latin typeface="Perpetua" charset="0"/>
              </a:rPr>
              <a:t>Fase Semiactiva</a:t>
            </a:r>
          </a:p>
        </p:txBody>
      </p:sp>
      <p:sp>
        <p:nvSpPr>
          <p:cNvPr id="100373" name="TextBox 23"/>
          <p:cNvSpPr txBox="1">
            <a:spLocks noChangeArrowheads="1"/>
          </p:cNvSpPr>
          <p:nvPr/>
        </p:nvSpPr>
        <p:spPr bwMode="auto">
          <a:xfrm>
            <a:off x="1809750" y="5572126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>
                <a:latin typeface="Perpetua" charset="0"/>
              </a:rPr>
              <a:t>Fase Histórica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3024189" y="1857376"/>
            <a:ext cx="642937" cy="2143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9" name="Left Brace 28"/>
          <p:cNvSpPr/>
          <p:nvPr/>
        </p:nvSpPr>
        <p:spPr>
          <a:xfrm>
            <a:off x="3095625" y="4286250"/>
            <a:ext cx="642938" cy="9286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0" name="Left Brace 29"/>
          <p:cNvSpPr/>
          <p:nvPr/>
        </p:nvSpPr>
        <p:spPr>
          <a:xfrm>
            <a:off x="3095625" y="5429250"/>
            <a:ext cx="642938" cy="571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0377" name="TextBox 30"/>
          <p:cNvSpPr txBox="1">
            <a:spLocks noChangeArrowheads="1"/>
          </p:cNvSpPr>
          <p:nvPr/>
        </p:nvSpPr>
        <p:spPr bwMode="auto">
          <a:xfrm>
            <a:off x="1809750" y="1285876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>
                <a:latin typeface="Perpetua" charset="0"/>
              </a:rPr>
              <a:t>Ciclo vital</a:t>
            </a:r>
          </a:p>
        </p:txBody>
      </p:sp>
      <p:sp>
        <p:nvSpPr>
          <p:cNvPr id="100378" name="TextBox 31"/>
          <p:cNvSpPr txBox="1">
            <a:spLocks noChangeArrowheads="1"/>
          </p:cNvSpPr>
          <p:nvPr/>
        </p:nvSpPr>
        <p:spPr bwMode="auto">
          <a:xfrm>
            <a:off x="3738563" y="1159110"/>
            <a:ext cx="43563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dirty="0">
                <a:latin typeface="Perpetua" charset="0"/>
              </a:rPr>
              <a:t>Red integrada de Archivos: Sistema Institucional de Archivos </a:t>
            </a:r>
          </a:p>
        </p:txBody>
      </p:sp>
      <p:sp>
        <p:nvSpPr>
          <p:cNvPr id="100384" name="Rectángulo 1"/>
          <p:cNvSpPr>
            <a:spLocks noChangeArrowheads="1"/>
          </p:cNvSpPr>
          <p:nvPr/>
        </p:nvSpPr>
        <p:spPr bwMode="auto">
          <a:xfrm>
            <a:off x="9111164" y="6043614"/>
            <a:ext cx="255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126539" y="1765687"/>
            <a:ext cx="949411" cy="421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Coordinación de Archivos</a:t>
            </a:r>
          </a:p>
        </p:txBody>
      </p:sp>
      <p:sp>
        <p:nvSpPr>
          <p:cNvPr id="5" name="Abrir llave 4"/>
          <p:cNvSpPr/>
          <p:nvPr/>
        </p:nvSpPr>
        <p:spPr>
          <a:xfrm>
            <a:off x="8667750" y="1688757"/>
            <a:ext cx="458789" cy="42259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7254239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2254" y="68564"/>
            <a:ext cx="10515600" cy="919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latin typeface="Calibri" charset="0"/>
              </a:rPr>
              <a:t>Unidad Coordinadora de Archivos: Componente normativo de un Sistema Institucional de Archivos</a:t>
            </a:r>
            <a:r>
              <a:rPr lang="es-MX" sz="3200" dirty="0">
                <a:latin typeface="Calibri" charset="0"/>
              </a:rPr>
              <a:t>.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56060" y="1360565"/>
            <a:ext cx="8229600" cy="439896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5600" dirty="0">
                <a:latin typeface="Calibri" charset="0"/>
              </a:rPr>
              <a:t>Corresponde a esta Unidad:</a:t>
            </a: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56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r>
              <a:rPr lang="es-MX" sz="5600" dirty="0">
                <a:latin typeface="Calibri" charset="0"/>
              </a:rPr>
              <a:t>Regular el funcionamiento del SIA</a:t>
            </a: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endParaRPr lang="es-MX" sz="56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r>
              <a:rPr lang="es-MX" sz="5600" dirty="0">
                <a:latin typeface="Calibri" charset="0"/>
              </a:rPr>
              <a:t>Diseñar y generar la normatividad institucional </a:t>
            </a: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endParaRPr lang="es-MX" sz="56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r>
              <a:rPr lang="es-MX" sz="5600" dirty="0">
                <a:latin typeface="Calibri" charset="0"/>
              </a:rPr>
              <a:t>Brindar Asesorías</a:t>
            </a: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endParaRPr lang="es-MX" sz="56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r>
              <a:rPr lang="es-MX" sz="5600" dirty="0">
                <a:latin typeface="Calibri" charset="0"/>
              </a:rPr>
              <a:t>Promover la Capacitación del Personal</a:t>
            </a: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endParaRPr lang="es-MX" sz="56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r>
              <a:rPr lang="es-MX" sz="5600" dirty="0">
                <a:latin typeface="Calibri" charset="0"/>
              </a:rPr>
              <a:t>Auxiliar en la adquisición e incorporación de recursos materiales, mobiliario, equipo y espacios para los archivos</a:t>
            </a: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endParaRPr lang="es-MX" sz="56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r>
              <a:rPr lang="es-MX" sz="5600" dirty="0">
                <a:latin typeface="Calibri" charset="0"/>
              </a:rPr>
              <a:t>Auxiliar en la incorporación de Tecnología para el manejo de Archivos</a:t>
            </a: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endParaRPr lang="es-MX" sz="56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Wingdings 2" charset="0"/>
              <a:buAutoNum type="arabicPeriod"/>
            </a:pPr>
            <a:r>
              <a:rPr lang="es-MX" sz="5600" dirty="0">
                <a:latin typeface="Calibri" charset="0"/>
              </a:rPr>
              <a:t>Integrar los Planes de Desarrollo Archivístico</a:t>
            </a: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3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3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3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3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3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800" dirty="0">
              <a:latin typeface="Calibri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83171" y="5823773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9757219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372055"/>
            <a:ext cx="45005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000" u="sng" dirty="0">
                <a:solidFill>
                  <a:schemeClr val="tx1"/>
                </a:solidFill>
                <a:latin typeface="Franklin Gothic Book" charset="0"/>
              </a:rPr>
              <a:t>Gestión de Documentos: Conceptos, procesos e instrumentos</a:t>
            </a:r>
            <a:br>
              <a:rPr lang="es-MX" sz="2000" dirty="0">
                <a:latin typeface="Franklin Gothic Book" charset="0"/>
              </a:rPr>
            </a:br>
            <a:endParaRPr lang="es-MX" sz="2000" dirty="0">
              <a:latin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8631" y="5674440"/>
            <a:ext cx="12982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5876842"/>
      </p:ext>
    </p:extLst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36804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¿Archivar o Administrar los documentos?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>
              <a:latin typeface="Calibri" charset="0"/>
            </a:endParaRPr>
          </a:p>
          <a:p>
            <a:r>
              <a:rPr lang="es-MX" dirty="0">
                <a:latin typeface="Calibri" charset="0"/>
              </a:rPr>
              <a:t>Archivar: Guardar, almacenar, conservar, custodiar</a:t>
            </a:r>
          </a:p>
          <a:p>
            <a:endParaRPr lang="es-MX" dirty="0">
              <a:latin typeface="Calibri" charset="0"/>
            </a:endParaRPr>
          </a:p>
          <a:p>
            <a:pPr>
              <a:buFont typeface="Arial" charset="0"/>
              <a:buNone/>
            </a:pPr>
            <a:endParaRPr lang="es-MX" dirty="0">
              <a:latin typeface="Calibri" charset="0"/>
            </a:endParaRPr>
          </a:p>
          <a:p>
            <a:r>
              <a:rPr lang="es-MX" dirty="0">
                <a:latin typeface="Calibri" charset="0"/>
              </a:rPr>
              <a:t>Administrar: Intervenir en la gestión de documentos desde que se producen y hasta su destino final</a:t>
            </a: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8125855" y="5734394"/>
            <a:ext cx="203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60787497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189" y="2636838"/>
            <a:ext cx="10810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Producción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7713" y="2636838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Integración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0238" y="2636838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Clasificación y ordenación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1175" y="2636838"/>
            <a:ext cx="10810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Descripción</a:t>
            </a:r>
          </a:p>
        </p:txBody>
      </p:sp>
      <p:sp>
        <p:nvSpPr>
          <p:cNvPr id="6" name="Rectangle 5"/>
          <p:cNvSpPr/>
          <p:nvPr/>
        </p:nvSpPr>
        <p:spPr>
          <a:xfrm>
            <a:off x="6743700" y="2636838"/>
            <a:ext cx="10810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Acceso</a:t>
            </a:r>
          </a:p>
        </p:txBody>
      </p:sp>
      <p:sp>
        <p:nvSpPr>
          <p:cNvPr id="7" name="Rectangle 6"/>
          <p:cNvSpPr/>
          <p:nvPr/>
        </p:nvSpPr>
        <p:spPr>
          <a:xfrm>
            <a:off x="7896225" y="2636838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Valoración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9048750" y="2636838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Conservación y preservación</a:t>
            </a:r>
          </a:p>
        </p:txBody>
      </p:sp>
      <p:sp>
        <p:nvSpPr>
          <p:cNvPr id="17" name="Block Arc 16"/>
          <p:cNvSpPr/>
          <p:nvPr/>
        </p:nvSpPr>
        <p:spPr>
          <a:xfrm>
            <a:off x="2640014" y="1916114"/>
            <a:ext cx="7272337" cy="108108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r>
              <a:rPr lang="es-MX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Gestión integral de todos los procesos documentales</a:t>
            </a:r>
          </a:p>
        </p:txBody>
      </p:sp>
      <p:sp>
        <p:nvSpPr>
          <p:cNvPr id="18" name="Curved Up Arrow 17"/>
          <p:cNvSpPr/>
          <p:nvPr/>
        </p:nvSpPr>
        <p:spPr>
          <a:xfrm>
            <a:off x="4872038" y="3068638"/>
            <a:ext cx="1511300" cy="3603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61450" name="TextBox 18"/>
          <p:cNvSpPr txBox="1">
            <a:spLocks noChangeArrowheads="1"/>
          </p:cNvSpPr>
          <p:nvPr/>
        </p:nvSpPr>
        <p:spPr bwMode="auto">
          <a:xfrm>
            <a:off x="5159375" y="3068639"/>
            <a:ext cx="95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/>
              <a:t>Archivar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566988" y="3068638"/>
            <a:ext cx="360362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1" name="Down Arrow 20"/>
          <p:cNvSpPr/>
          <p:nvPr/>
        </p:nvSpPr>
        <p:spPr>
          <a:xfrm>
            <a:off x="3648076" y="3068638"/>
            <a:ext cx="360363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2" name="Down Arrow 21"/>
          <p:cNvSpPr/>
          <p:nvPr/>
        </p:nvSpPr>
        <p:spPr>
          <a:xfrm>
            <a:off x="4583113" y="3068638"/>
            <a:ext cx="360362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3" name="Down Arrow 22"/>
          <p:cNvSpPr/>
          <p:nvPr/>
        </p:nvSpPr>
        <p:spPr>
          <a:xfrm>
            <a:off x="6240463" y="3068638"/>
            <a:ext cx="360362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4" name="Down Arrow 23"/>
          <p:cNvSpPr/>
          <p:nvPr/>
        </p:nvSpPr>
        <p:spPr>
          <a:xfrm>
            <a:off x="7104063" y="3068638"/>
            <a:ext cx="360362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5" name="Down Arrow 24"/>
          <p:cNvSpPr/>
          <p:nvPr/>
        </p:nvSpPr>
        <p:spPr>
          <a:xfrm>
            <a:off x="8328026" y="3068638"/>
            <a:ext cx="360363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6" name="Down Arrow 25"/>
          <p:cNvSpPr/>
          <p:nvPr/>
        </p:nvSpPr>
        <p:spPr>
          <a:xfrm>
            <a:off x="9409114" y="3068638"/>
            <a:ext cx="358775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7" name="Rectangle 26"/>
          <p:cNvSpPr/>
          <p:nvPr/>
        </p:nvSpPr>
        <p:spPr>
          <a:xfrm>
            <a:off x="2208213" y="4292600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Controles y políticas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59150" y="4292600"/>
            <a:ext cx="10810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Manuales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11675" y="4292600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Cuadro de Clasificación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64200" y="4292600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Inventarios, catálogos y guías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16725" y="4292600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Vales de préstamo e historiales de acceso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7664" y="4292600"/>
            <a:ext cx="10810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Catálogo de Disposición Documental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20188" y="4292600"/>
            <a:ext cx="10795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Planes preventivos y bitácoras</a:t>
            </a:r>
          </a:p>
        </p:txBody>
      </p:sp>
      <p:sp>
        <p:nvSpPr>
          <p:cNvPr id="61465" name="TextBox 33"/>
          <p:cNvSpPr txBox="1">
            <a:spLocks noChangeArrowheads="1"/>
          </p:cNvSpPr>
          <p:nvPr/>
        </p:nvSpPr>
        <p:spPr bwMode="auto">
          <a:xfrm>
            <a:off x="2495551" y="260350"/>
            <a:ext cx="555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/>
              <a:t>Gestión de la información vs. Archivación de documentos</a:t>
            </a:r>
          </a:p>
        </p:txBody>
      </p:sp>
      <p:sp>
        <p:nvSpPr>
          <p:cNvPr id="61466" name="TextBox 34"/>
          <p:cNvSpPr txBox="1">
            <a:spLocks noChangeArrowheads="1"/>
          </p:cNvSpPr>
          <p:nvPr/>
        </p:nvSpPr>
        <p:spPr bwMode="auto">
          <a:xfrm>
            <a:off x="2424114" y="4941888"/>
            <a:ext cx="755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800"/>
              <a:t>Instrumentos de control archivístico en los que se apoya la gestión integral de documentos</a:t>
            </a:r>
          </a:p>
        </p:txBody>
      </p:sp>
      <p:sp>
        <p:nvSpPr>
          <p:cNvPr id="61467" name="TextBox 33"/>
          <p:cNvSpPr txBox="1">
            <a:spLocks noChangeArrowheads="1"/>
          </p:cNvSpPr>
          <p:nvPr/>
        </p:nvSpPr>
        <p:spPr bwMode="auto">
          <a:xfrm>
            <a:off x="1784351" y="6092825"/>
            <a:ext cx="957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1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338344561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marL="53975">
              <a:defRPr/>
            </a:pPr>
            <a:r>
              <a:rPr lang="es-MX" sz="1800" dirty="0">
                <a:solidFill>
                  <a:schemeClr val="tx1"/>
                </a:solidFill>
                <a:latin typeface="Calibri" charset="0"/>
              </a:rPr>
              <a:t>Producción de documentos: </a:t>
            </a:r>
            <a:br>
              <a:rPr lang="es-MX" sz="1800" dirty="0">
                <a:solidFill>
                  <a:schemeClr val="tx1"/>
                </a:solidFill>
                <a:latin typeface="Calibri" charset="0"/>
              </a:rPr>
            </a:br>
            <a:br>
              <a:rPr lang="es-MX" sz="1800" dirty="0">
                <a:latin typeface="Calibri" charset="0"/>
              </a:rPr>
            </a:br>
            <a:r>
              <a:rPr lang="es-MX" sz="1800" dirty="0">
                <a:solidFill>
                  <a:schemeClr val="tx1"/>
                </a:solidFill>
                <a:latin typeface="Calibri" charset="0"/>
              </a:rPr>
              <a:t>Los abusos en la producción de documentos contribuyen a la ineficacia de los archivos</a:t>
            </a:r>
            <a:endParaRPr lang="es-ES" sz="18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450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9639" y="1600201"/>
            <a:ext cx="2752725" cy="4525963"/>
          </a:xfrm>
        </p:spPr>
      </p:pic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87248-ACC4-4D4A-974A-A3033E9CB190}" type="slidenum">
              <a:rPr lang="es-MX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MX" sz="1200">
              <a:solidFill>
                <a:srgbClr val="898989"/>
              </a:solidFill>
            </a:endParaRPr>
          </a:p>
        </p:txBody>
      </p:sp>
      <p:sp>
        <p:nvSpPr>
          <p:cNvPr id="45060" name="Rectángulo 1"/>
          <p:cNvSpPr>
            <a:spLocks noChangeArrowheads="1"/>
          </p:cNvSpPr>
          <p:nvPr/>
        </p:nvSpPr>
        <p:spPr bwMode="auto">
          <a:xfrm>
            <a:off x="1671638" y="6126163"/>
            <a:ext cx="2525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4032276627"/>
      </p:ext>
    </p:extLst>
  </p:cSld>
  <p:clrMapOvr>
    <a:masterClrMapping/>
  </p:clrMapOvr>
  <p:transition spd="slow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2297" y="290984"/>
            <a:ext cx="10515600" cy="54927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La enfermedad de los archivos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55345" y="1509799"/>
            <a:ext cx="8596668" cy="388077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endParaRPr lang="es-MX" sz="2400" dirty="0">
              <a:latin typeface="Calibri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MX" sz="2400" dirty="0">
              <a:latin typeface="Calibri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MX" sz="2400" dirty="0">
              <a:latin typeface="Calibri" charset="0"/>
            </a:endParaRPr>
          </a:p>
          <a:p>
            <a:pPr algn="just">
              <a:buFont typeface="Arial"/>
              <a:buChar char="•"/>
              <a:defRPr/>
            </a:pPr>
            <a:r>
              <a:rPr lang="es-MX" sz="2400" dirty="0">
                <a:latin typeface="Calibri" charset="0"/>
              </a:rPr>
              <a:t>El problema central que padece la actividad archivística, se asocia al fenómeno reconocido en la ciencia archivística como </a:t>
            </a:r>
            <a:r>
              <a:rPr lang="ja-JP" altLang="es-MX" sz="2400" dirty="0">
                <a:latin typeface="Calibri" charset="0"/>
              </a:rPr>
              <a:t>“</a:t>
            </a:r>
            <a:r>
              <a:rPr lang="es-MX" altLang="ja-JP" sz="2400" dirty="0">
                <a:latin typeface="Calibri" charset="0"/>
              </a:rPr>
              <a:t>Explosión de Documentos</a:t>
            </a:r>
            <a:r>
              <a:rPr lang="ja-JP" altLang="es-MX" sz="2400" dirty="0">
                <a:latin typeface="Calibri" charset="0"/>
              </a:rPr>
              <a:t>”</a:t>
            </a:r>
            <a:r>
              <a:rPr lang="es-MX" altLang="ja-JP" sz="2400" dirty="0">
                <a:latin typeface="Calibri" charset="0"/>
              </a:rPr>
              <a:t>.</a:t>
            </a:r>
          </a:p>
          <a:p>
            <a:pPr>
              <a:buFont typeface="Arial"/>
              <a:buChar char="•"/>
              <a:defRPr/>
            </a:pPr>
            <a:endParaRPr lang="es-MX" sz="24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981201" y="5686426"/>
            <a:ext cx="3059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59713126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33165" y="182392"/>
            <a:ext cx="7772400" cy="567251"/>
          </a:xfrm>
          <a:prstGeom prst="rect">
            <a:avLst/>
          </a:prstGeom>
        </p:spPr>
        <p:txBody>
          <a:bodyPr rtlCol="0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>
              <a:defRPr/>
            </a:pPr>
            <a:br>
              <a:rPr lang="es-MX" sz="2200" b="1">
                <a:solidFill>
                  <a:srgbClr val="003EBB"/>
                </a:solidFill>
                <a:latin typeface="Calibri" charset="0"/>
              </a:rPr>
            </a:br>
            <a:r>
              <a:rPr lang="es-MX" sz="2400">
                <a:latin typeface="Calibri" charset="0"/>
              </a:rPr>
              <a:t>Explosión documental</a:t>
            </a:r>
            <a:br>
              <a:rPr lang="es-MX" sz="2200" b="1">
                <a:solidFill>
                  <a:srgbClr val="003EBB"/>
                </a:solidFill>
                <a:latin typeface="Calibri" charset="0"/>
              </a:rPr>
            </a:br>
            <a:endParaRPr lang="es-MX" sz="2200" dirty="0">
              <a:solidFill>
                <a:srgbClr val="003EBB"/>
              </a:solidFill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01578" y="765176"/>
            <a:ext cx="8780635" cy="5018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2" charset="0"/>
              <a:buNone/>
            </a:pPr>
            <a:endParaRPr lang="es-MX" sz="12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 2" charset="0"/>
              <a:buNone/>
            </a:pPr>
            <a:endParaRPr lang="es-MX" sz="12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 2" charset="0"/>
              <a:buNone/>
            </a:pPr>
            <a:endParaRPr lang="es-MX" sz="12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 2" charset="0"/>
              <a:buNone/>
            </a:pPr>
            <a:r>
              <a:rPr lang="es-MX" sz="1400" dirty="0">
                <a:latin typeface="Calibri" charset="0"/>
              </a:rPr>
              <a:t>La  producción explosiva de Documentos es un fenómeno que a pesar de haber surgido hace varias </a:t>
            </a:r>
          </a:p>
          <a:p>
            <a:pPr>
              <a:lnSpc>
                <a:spcPct val="80000"/>
              </a:lnSpc>
              <a:buFont typeface="Wingdings 2" charset="0"/>
              <a:buNone/>
            </a:pPr>
            <a:r>
              <a:rPr lang="es-MX" sz="1400" dirty="0">
                <a:latin typeface="Calibri" charset="0"/>
              </a:rPr>
              <a:t>décadas, prevalece en nuestros tiempos. </a:t>
            </a:r>
          </a:p>
          <a:p>
            <a:pPr>
              <a:lnSpc>
                <a:spcPct val="80000"/>
              </a:lnSpc>
              <a:buFont typeface="Wingdings 2" charset="0"/>
              <a:buNone/>
            </a:pPr>
            <a:endParaRPr lang="es-MX" sz="14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 2" charset="0"/>
              <a:buNone/>
            </a:pPr>
            <a:r>
              <a:rPr lang="es-MX" sz="1400" dirty="0">
                <a:latin typeface="Calibri" charset="0"/>
              </a:rPr>
              <a:t>Este fenómeno se caracteriza por:</a:t>
            </a:r>
          </a:p>
          <a:p>
            <a:pPr>
              <a:lnSpc>
                <a:spcPct val="80000"/>
              </a:lnSpc>
              <a:buFont typeface="Wingdings 2" charset="0"/>
              <a:buNone/>
            </a:pPr>
            <a:endParaRPr lang="es-MX" sz="1400" dirty="0">
              <a:latin typeface="Calibri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s-MX" sz="1400" dirty="0">
                <a:latin typeface="Calibri" charset="0"/>
              </a:rPr>
              <a:t>a.- El incremento de las relaciones (documentadas) entre sociedad y Gobierno</a:t>
            </a:r>
          </a:p>
          <a:p>
            <a:pPr>
              <a:lnSpc>
                <a:spcPct val="70000"/>
              </a:lnSpc>
              <a:buFontTx/>
              <a:buNone/>
            </a:pPr>
            <a:endParaRPr lang="es-MX" sz="1400" dirty="0">
              <a:latin typeface="Calibri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s-MX" sz="1400" dirty="0">
                <a:latin typeface="Calibri" charset="0"/>
              </a:rPr>
              <a:t>b.- Inercias y vicios en </a:t>
            </a:r>
            <a:r>
              <a:rPr lang="ja-JP" altLang="es-MX" sz="1400" dirty="0">
                <a:latin typeface="Calibri" charset="0"/>
              </a:rPr>
              <a:t>“</a:t>
            </a:r>
            <a:r>
              <a:rPr lang="es-MX" altLang="ja-JP" sz="1400" dirty="0">
                <a:latin typeface="Calibri" charset="0"/>
              </a:rPr>
              <a:t>usos y costumbres</a:t>
            </a:r>
            <a:r>
              <a:rPr lang="ja-JP" altLang="es-MX" sz="1400" dirty="0">
                <a:latin typeface="Calibri" charset="0"/>
              </a:rPr>
              <a:t>”</a:t>
            </a:r>
            <a:r>
              <a:rPr lang="es-MX" altLang="ja-JP" sz="1400" dirty="0">
                <a:latin typeface="Calibri" charset="0"/>
              </a:rPr>
              <a:t> de funcionarios y empleados públicos: fotocopiado excesivo,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s-MX" sz="1400" dirty="0">
                <a:latin typeface="Calibri" charset="0"/>
              </a:rPr>
              <a:t>marcado excesivo de copias </a:t>
            </a:r>
          </a:p>
          <a:p>
            <a:pPr>
              <a:lnSpc>
                <a:spcPct val="70000"/>
              </a:lnSpc>
              <a:buFontTx/>
              <a:buNone/>
            </a:pPr>
            <a:endParaRPr lang="es-MX" sz="1400" dirty="0">
              <a:latin typeface="Calibri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s-MX" sz="1400" dirty="0">
                <a:latin typeface="Calibri" charset="0"/>
              </a:rPr>
              <a:t>c.- Tramitología y burocratización de los asuntos públicos</a:t>
            </a:r>
          </a:p>
          <a:p>
            <a:pPr>
              <a:lnSpc>
                <a:spcPct val="70000"/>
              </a:lnSpc>
              <a:buFontTx/>
              <a:buNone/>
            </a:pPr>
            <a:endParaRPr lang="es-MX" sz="1400" dirty="0">
              <a:latin typeface="Calibri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s-MX" sz="1400" dirty="0">
                <a:latin typeface="Calibri" charset="0"/>
              </a:rPr>
              <a:t>d. Uso y abuso de nuevas tecnologías (fax, correo electrónico; digitalización)</a:t>
            </a:r>
          </a:p>
          <a:p>
            <a:pPr>
              <a:lnSpc>
                <a:spcPct val="70000"/>
              </a:lnSpc>
              <a:buFontTx/>
              <a:buNone/>
            </a:pPr>
            <a:endParaRPr lang="es-MX" sz="1400" dirty="0">
              <a:latin typeface="Calibri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s-MX" sz="1400" dirty="0">
                <a:latin typeface="Calibri" charset="0"/>
              </a:rPr>
              <a:t>e.- Patrimonialismo en el manejo de la información</a:t>
            </a:r>
            <a:endParaRPr lang="es-ES" sz="1400" b="1" dirty="0">
              <a:latin typeface="Calibri" charset="0"/>
            </a:endParaRPr>
          </a:p>
          <a:p>
            <a:pPr algn="r">
              <a:lnSpc>
                <a:spcPct val="80000"/>
              </a:lnSpc>
              <a:spcBef>
                <a:spcPts val="575"/>
              </a:spcBef>
              <a:buFont typeface="Arial" panose="020B0604020202020204" pitchFamily="34" charset="0"/>
              <a:buNone/>
            </a:pPr>
            <a:endParaRPr lang="es-ES" sz="1400" b="1" dirty="0">
              <a:latin typeface="Calibri" charset="0"/>
            </a:endParaRPr>
          </a:p>
          <a:p>
            <a:pPr algn="r">
              <a:lnSpc>
                <a:spcPct val="80000"/>
              </a:lnSpc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s-ES" sz="1400" b="1" dirty="0">
                <a:latin typeface="Calibri" charset="0"/>
              </a:rPr>
              <a:t>México, 2019</a:t>
            </a:r>
            <a:endParaRPr lang="es-MX" sz="1400" dirty="0">
              <a:latin typeface="Calibri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s-MX" sz="9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 2" charset="0"/>
              <a:buNone/>
            </a:pPr>
            <a:endParaRPr lang="es-MX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6294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372055"/>
            <a:ext cx="45005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000" u="sng" dirty="0">
                <a:solidFill>
                  <a:schemeClr val="tx1"/>
                </a:solidFill>
                <a:latin typeface="Franklin Gothic Book" charset="0"/>
              </a:rPr>
              <a:t>Integración de la información archivística </a:t>
            </a:r>
            <a:br>
              <a:rPr lang="es-MX" sz="2000" dirty="0">
                <a:latin typeface="Franklin Gothic Book" charset="0"/>
              </a:rPr>
            </a:br>
            <a:endParaRPr lang="es-MX" sz="2000" dirty="0">
              <a:latin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8631" y="5674440"/>
            <a:ext cx="12982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622246"/>
      </p:ext>
    </p:extLst>
  </p:cSld>
  <p:clrMapOvr>
    <a:masterClrMapping/>
  </p:clrMapOvr>
  <p:transition spd="slow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800" dirty="0">
                <a:solidFill>
                  <a:schemeClr val="tx1"/>
                </a:solidFill>
                <a:latin typeface="Calibri" charset="0"/>
              </a:rPr>
              <a:t>Integración de la Información Archivística</a:t>
            </a: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06" y="2160588"/>
            <a:ext cx="4863825" cy="3881437"/>
          </a:xfrm>
          <a:noFill/>
        </p:spPr>
      </p:pic>
      <p:sp>
        <p:nvSpPr>
          <p:cNvPr id="69635" name="Rectángulo 1"/>
          <p:cNvSpPr>
            <a:spLocks noChangeArrowheads="1"/>
          </p:cNvSpPr>
          <p:nvPr/>
        </p:nvSpPr>
        <p:spPr bwMode="auto">
          <a:xfrm>
            <a:off x="8810324" y="5888136"/>
            <a:ext cx="2298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1938720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698841" y="1483027"/>
            <a:ext cx="83962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s-MX" sz="1800" dirty="0"/>
          </a:p>
          <a:p>
            <a:pPr eaLnBrk="1" hangingPunct="1">
              <a:buFont typeface="Wingdings" charset="0"/>
              <a:buChar char="Ø"/>
            </a:pPr>
            <a:r>
              <a:rPr lang="es-MX" sz="1800" dirty="0"/>
              <a:t>Reconocer y analizar el contexto normativo y regulatorio de  la gestión de documentos y la administración de archivos.</a:t>
            </a:r>
          </a:p>
          <a:p>
            <a:pPr marL="0" indent="0" eaLnBrk="1" hangingPunct="1"/>
            <a:endParaRPr lang="es-MX" sz="1800" dirty="0"/>
          </a:p>
          <a:p>
            <a:pPr eaLnBrk="1" hangingPunct="1">
              <a:buFont typeface="Wingdings" charset="0"/>
              <a:buChar char="Ø"/>
            </a:pPr>
            <a:endParaRPr lang="es-MX" sz="1800" dirty="0"/>
          </a:p>
          <a:p>
            <a:pPr marL="0" indent="0" eaLnBrk="1" hangingPunct="1"/>
            <a:endParaRPr lang="es-MX" sz="1800" dirty="0"/>
          </a:p>
          <a:p>
            <a:pPr eaLnBrk="1" hangingPunct="1">
              <a:buFont typeface="Wingdings" charset="0"/>
              <a:buChar char="Ø"/>
            </a:pPr>
            <a:r>
              <a:rPr lang="es-MX" sz="1800" dirty="0"/>
              <a:t>Conocer los conceptos básicos, los procesos y los instrumentos de la gestión integrada de documentos y archivos a lo largo de su ciclo institucional de vida.</a:t>
            </a:r>
          </a:p>
          <a:p>
            <a:pPr marL="0" indent="0" eaLnBrk="1" hangingPunct="1"/>
            <a:endParaRPr lang="es-MX" sz="1800" dirty="0"/>
          </a:p>
          <a:p>
            <a:pPr marL="0" indent="0" eaLnBrk="1" hangingPunct="1"/>
            <a:endParaRPr lang="es-MX" sz="1800" dirty="0"/>
          </a:p>
          <a:p>
            <a:pPr eaLnBrk="1" hangingPunct="1">
              <a:buFont typeface="Wingdings" charset="0"/>
              <a:buChar char="Ø"/>
            </a:pPr>
            <a:r>
              <a:rPr lang="es-MX" sz="1800" dirty="0"/>
              <a:t>Destacar los elementos básicos para planificar el desarrollo archivístico en los sujetos obligados y promover una nueva cultura de la información archivística.</a:t>
            </a:r>
          </a:p>
          <a:p>
            <a:pPr eaLnBrk="1" hangingPunct="1">
              <a:buFont typeface="Wingdings" charset="0"/>
              <a:buChar char="Ø"/>
            </a:pPr>
            <a:endParaRPr lang="es-MX" sz="1800" dirty="0"/>
          </a:p>
          <a:p>
            <a:pPr marL="0" indent="0" eaLnBrk="1" hangingPunct="1"/>
            <a:endParaRPr lang="es-MX" sz="1800" dirty="0"/>
          </a:p>
          <a:p>
            <a:pPr eaLnBrk="1" hangingPunct="1"/>
            <a:endParaRPr lang="es-MX" sz="1800" dirty="0"/>
          </a:p>
        </p:txBody>
      </p:sp>
      <p:sp>
        <p:nvSpPr>
          <p:cNvPr id="26626" name="Rectángulo 1"/>
          <p:cNvSpPr>
            <a:spLocks noChangeArrowheads="1"/>
          </p:cNvSpPr>
          <p:nvPr/>
        </p:nvSpPr>
        <p:spPr bwMode="auto">
          <a:xfrm>
            <a:off x="8582026" y="6034089"/>
            <a:ext cx="210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400" dirty="0"/>
              <a:t>México, 2019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45248" y="222677"/>
            <a:ext cx="221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Objetivos específicos:</a:t>
            </a:r>
          </a:p>
        </p:txBody>
      </p:sp>
    </p:spTree>
    <p:extLst>
      <p:ext uri="{BB962C8B-B14F-4D97-AF65-F5344CB8AC3E}">
        <p14:creationId xmlns:p14="http://schemas.microsoft.com/office/powerpoint/2010/main" val="1413881914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23070" y="233448"/>
            <a:ext cx="7772400" cy="458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>
                <a:latin typeface="Calibri" charset="0"/>
              </a:rPr>
              <a:t>Concepto y características del Documento de Archivo</a:t>
            </a:r>
            <a:endParaRPr lang="es-ES" sz="2000" dirty="0">
              <a:latin typeface="Calibri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11017" y="1263865"/>
            <a:ext cx="8516723" cy="4786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100" dirty="0">
                <a:latin typeface="Calibri" charset="0"/>
              </a:rPr>
              <a:t>	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9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000" b="1" dirty="0">
                <a:latin typeface="Calibri" charset="0"/>
              </a:rPr>
              <a:t>Documento o unidad documental simple:</a:t>
            </a:r>
            <a:r>
              <a:rPr lang="es-MX" sz="2000" dirty="0">
                <a:latin typeface="Calibri" charset="0"/>
              </a:rPr>
              <a:t> Todo registro material de 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información,  con independencia del soporte en el que se encuentre 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y los fines para los que haya sido creado.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0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0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r>
              <a:rPr lang="es-MX" sz="2000" dirty="0">
                <a:latin typeface="Calibri" charset="0"/>
              </a:rPr>
              <a:t>Es probatorio de eventos, sucesos o procesos de trabajo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endParaRPr lang="es-MX" sz="20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r>
              <a:rPr lang="es-MX" sz="2000" dirty="0">
                <a:latin typeface="Calibri" charset="0"/>
              </a:rPr>
              <a:t> Posee valores administrativos, legales, fiscales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endParaRPr lang="es-MX" sz="20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r>
              <a:rPr lang="es-MX" sz="2000" dirty="0">
                <a:latin typeface="Calibri" charset="0"/>
              </a:rPr>
              <a:t>Con frecuencia es exclusivo y único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endParaRPr lang="es-MX" sz="20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r>
              <a:rPr lang="es-MX" sz="2000" dirty="0">
                <a:latin typeface="Calibri" charset="0"/>
              </a:rPr>
              <a:t>Formaliza la institucionalidad de las acciones públicas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endParaRPr lang="es-MX" sz="20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r>
              <a:rPr lang="es-MX" sz="2000" dirty="0">
                <a:latin typeface="Calibri" charset="0"/>
              </a:rPr>
              <a:t>Es referencia y testimonio de la acción gubernamental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endParaRPr lang="es-MX" sz="20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Wingdings" charset="0"/>
              <a:buAutoNum type="arabicPeriod"/>
            </a:pPr>
            <a:r>
              <a:rPr lang="es-MX" sz="2000" dirty="0">
                <a:latin typeface="Calibri" charset="0"/>
              </a:rPr>
              <a:t>Debe estar plenamente identificado con datos que 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	permitan su  agrupación archivística, esto es, deben 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	contener datos de contexto y contenido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		</a:t>
            </a: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0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ES" sz="1900" dirty="0">
              <a:latin typeface="Calibri" charset="0"/>
            </a:endParaRPr>
          </a:p>
          <a:p>
            <a:pPr marL="273050" indent="-273050">
              <a:lnSpc>
                <a:spcPct val="50000"/>
              </a:lnSpc>
              <a:spcBef>
                <a:spcPts val="575"/>
              </a:spcBef>
              <a:buClr>
                <a:srgbClr val="9BBB59"/>
              </a:buClr>
            </a:pPr>
            <a:endParaRPr lang="es-ES" sz="6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8264525" y="5876926"/>
            <a:ext cx="228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271337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2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725487"/>
          </a:xfrm>
        </p:spPr>
        <p:txBody>
          <a:bodyPr/>
          <a:lstStyle/>
          <a:p>
            <a:pPr eaLnBrk="1" hangingPunct="1"/>
            <a:r>
              <a:rPr lang="es-MX" sz="2400" dirty="0">
                <a:solidFill>
                  <a:schemeClr val="tx1"/>
                </a:solidFill>
                <a:latin typeface="Calibri" charset="0"/>
              </a:rPr>
              <a:t>Contexto y contenido del documento de Archivo</a:t>
            </a: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C3912B-A6F7-5346-9BDC-9683D380A04C}" type="slidenum">
              <a:rPr lang="es-MX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MX" sz="1200">
              <a:solidFill>
                <a:srgbClr val="898989"/>
              </a:solidFill>
            </a:endParaRP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5024439" y="1143000"/>
          <a:ext cx="5153025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n de mapa de bits" r:id="rId4" imgW="5152381" imgH="4971429" progId="PBrush">
                  <p:embed/>
                </p:oleObj>
              </mc:Choice>
              <mc:Fallback>
                <p:oleObj name="Imagen de mapa de bits" r:id="rId4" imgW="5152381" imgH="49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143000"/>
                        <a:ext cx="5153025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17961" dir="2700000" algn="ctr" rotWithShape="0">
                                <a:srgbClr val="2F4D7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952625" y="1143000"/>
            <a:ext cx="2643188" cy="4929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Logotipo institucional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Unidad Administrativa productora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No. de identificación asignado al documento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Breve extracto del asunto de que trata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Fecha del documento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Destinatario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Contenido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Emisor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Copias marcadas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Siglas del funcionario que elabora el documento y de quien lo mecanografió</a:t>
            </a:r>
          </a:p>
          <a:p>
            <a:pPr marL="342900" indent="-342900" algn="ctr">
              <a:buFontTx/>
              <a:buAutoNum type="arabicPeriod"/>
              <a:defRPr/>
            </a:pPr>
            <a:endParaRPr lang="es-MX" dirty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2150591" y="795338"/>
            <a:ext cx="7464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dirty="0">
                <a:latin typeface="Perpetua" charset="0"/>
              </a:rPr>
              <a:t>Los datos de contexto y contenido permiten la integración del documento al expediente que le corresponde</a:t>
            </a:r>
          </a:p>
        </p:txBody>
      </p:sp>
      <p:sp>
        <p:nvSpPr>
          <p:cNvPr id="75782" name="Rectángulo 1"/>
          <p:cNvSpPr>
            <a:spLocks noChangeArrowheads="1"/>
          </p:cNvSpPr>
          <p:nvPr/>
        </p:nvSpPr>
        <p:spPr bwMode="auto">
          <a:xfrm>
            <a:off x="8525219" y="6328376"/>
            <a:ext cx="1978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33922315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4639"/>
            <a:ext cx="8229600" cy="439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>
                <a:latin typeface="Calibri" charset="0"/>
              </a:rPr>
              <a:t>Concepto de Expediente</a:t>
            </a:r>
            <a:endParaRPr lang="es-ES" sz="2000" dirty="0">
              <a:latin typeface="Calibri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9200" y="1293301"/>
            <a:ext cx="8991600" cy="46132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400" dirty="0">
                <a:latin typeface="Calibri" charset="0"/>
              </a:rPr>
              <a:t>	</a:t>
            </a:r>
            <a:endParaRPr lang="es-MX" sz="5600" dirty="0">
              <a:latin typeface="Calibri" charset="0"/>
            </a:endParaRP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5100" b="1" dirty="0">
              <a:latin typeface="Calibri" charset="0"/>
            </a:endParaRP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400" b="1" dirty="0">
                <a:latin typeface="Calibri" charset="0"/>
              </a:rPr>
              <a:t>Expediente o unidad de Documentación compuesta</a:t>
            </a:r>
            <a:endParaRPr lang="es-MX" sz="5100" dirty="0">
              <a:latin typeface="Calibri" charset="0"/>
            </a:endParaRP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5100" dirty="0">
              <a:latin typeface="Calibri" charset="0"/>
            </a:endParaRP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600" dirty="0">
                <a:latin typeface="Calibri" charset="0"/>
              </a:rPr>
              <a:t>Se entiende como la asociación de  documentos que se </a:t>
            </a: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600" dirty="0">
                <a:latin typeface="Calibri" charset="0"/>
              </a:rPr>
              <a:t>refieren a un mismo asunto, tema o materia o que son </a:t>
            </a: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600" dirty="0">
                <a:latin typeface="Calibri" charset="0"/>
              </a:rPr>
              <a:t>resultado de un mismo proceso de gestión y que se </a:t>
            </a: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600" dirty="0">
                <a:latin typeface="Calibri" charset="0"/>
              </a:rPr>
              <a:t>integran en una sola unidad de instalación (Fólder, </a:t>
            </a: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600" dirty="0">
                <a:latin typeface="Calibri" charset="0"/>
              </a:rPr>
              <a:t>carpeta, legajo)</a:t>
            </a: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600" dirty="0">
              <a:latin typeface="Calibri" charset="0"/>
            </a:endParaRP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600" dirty="0">
              <a:latin typeface="Calibri" charset="0"/>
            </a:endParaRPr>
          </a:p>
          <a:p>
            <a:pPr marL="365125" indent="-255588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600" dirty="0">
                <a:latin typeface="Calibri" charset="0"/>
              </a:rPr>
              <a:t>					</a:t>
            </a:r>
            <a:endParaRPr lang="es-MX" sz="56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8121564" y="5700584"/>
            <a:ext cx="1978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50668512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773238"/>
            <a:ext cx="59070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ángulo 1"/>
          <p:cNvSpPr>
            <a:spLocks noChangeArrowheads="1"/>
          </p:cNvSpPr>
          <p:nvPr/>
        </p:nvSpPr>
        <p:spPr bwMode="auto">
          <a:xfrm>
            <a:off x="1938338" y="5819776"/>
            <a:ext cx="2874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874579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513"/>
            <a:ext cx="5867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ángulo 1"/>
          <p:cNvSpPr>
            <a:spLocks noChangeArrowheads="1"/>
          </p:cNvSpPr>
          <p:nvPr/>
        </p:nvSpPr>
        <p:spPr bwMode="auto">
          <a:xfrm>
            <a:off x="1630364" y="6059489"/>
            <a:ext cx="2446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485945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541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Características del Expediente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28819" y="1447192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latin typeface="Calibri" charset="0"/>
              </a:rPr>
              <a:t>Se integra en forma </a:t>
            </a:r>
            <a:r>
              <a:rPr lang="es-MX" sz="2000" i="1" dirty="0">
                <a:latin typeface="Calibri" charset="0"/>
              </a:rPr>
              <a:t>lógica</a:t>
            </a:r>
            <a:r>
              <a:rPr lang="es-MX" sz="2000" dirty="0">
                <a:latin typeface="Calibri" charset="0"/>
              </a:rPr>
              <a:t> y </a:t>
            </a:r>
            <a:r>
              <a:rPr lang="es-MX" sz="2000" i="1" dirty="0">
                <a:latin typeface="Calibri" charset="0"/>
              </a:rPr>
              <a:t>cronológica</a:t>
            </a:r>
          </a:p>
          <a:p>
            <a:pPr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Debe estar integrado con documentos originales y/o copias que obren como originales</a:t>
            </a:r>
          </a:p>
          <a:p>
            <a:pPr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Debe foliarse para asegurar la integridad de los documentos que lo constituyen</a:t>
            </a:r>
          </a:p>
          <a:p>
            <a:pPr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Debe ser manejable (espesor máximo 10 cm.)</a:t>
            </a:r>
          </a:p>
          <a:p>
            <a:pPr>
              <a:buFont typeface="Wingdings 2" charset="0"/>
              <a:buNone/>
            </a:pPr>
            <a:endParaRPr lang="es-MX" sz="2000" dirty="0">
              <a:latin typeface="Calibri" charset="0"/>
            </a:endParaRPr>
          </a:p>
          <a:p>
            <a:r>
              <a:rPr lang="es-MX" sz="2000" dirty="0">
                <a:latin typeface="Calibri" charset="0"/>
              </a:rPr>
              <a:t>Se identifica con una portada estandarizada</a:t>
            </a: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7910040" y="5806132"/>
            <a:ext cx="2217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27386838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376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Portada del expediente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38851" y="1518212"/>
            <a:ext cx="8596668" cy="38807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Clr>
                <a:srgbClr val="9BBB59"/>
              </a:buClr>
              <a:buFont typeface="Wingdings 2" charset="0"/>
              <a:buChar char=""/>
            </a:pPr>
            <a:r>
              <a:rPr lang="es-MX" sz="2000">
                <a:latin typeface="Calibri" charset="0"/>
              </a:rPr>
              <a:t>Título del expediente</a:t>
            </a:r>
          </a:p>
          <a:p>
            <a:pPr marL="273050" indent="-273050">
              <a:buClr>
                <a:srgbClr val="9BBB59"/>
              </a:buClr>
              <a:buFont typeface="Wingdings 2" charset="0"/>
              <a:buChar char=""/>
            </a:pPr>
            <a:r>
              <a:rPr lang="es-MX" sz="2000">
                <a:latin typeface="Calibri" charset="0"/>
              </a:rPr>
              <a:t>Un breve extracto del asunto que contiene</a:t>
            </a:r>
          </a:p>
          <a:p>
            <a:pPr marL="273050" indent="-273050">
              <a:buClr>
                <a:srgbClr val="9BBB59"/>
              </a:buClr>
              <a:buFont typeface="Wingdings 2" charset="0"/>
              <a:buChar char=""/>
            </a:pPr>
            <a:r>
              <a:rPr lang="es-MX" sz="2000">
                <a:latin typeface="Calibri" charset="0"/>
              </a:rPr>
              <a:t>Su clave o código de clasificación</a:t>
            </a:r>
          </a:p>
          <a:p>
            <a:pPr marL="273050" indent="-273050">
              <a:buClr>
                <a:srgbClr val="9BBB59"/>
              </a:buClr>
              <a:buFont typeface="Wingdings 2" charset="0"/>
              <a:buChar char=""/>
            </a:pPr>
            <a:r>
              <a:rPr lang="es-MX" sz="2000">
                <a:latin typeface="Calibri" charset="0"/>
              </a:rPr>
              <a:t>La fecha de apertura y, en su caso, fecha de cierre del expediente</a:t>
            </a:r>
          </a:p>
          <a:p>
            <a:pPr marL="273050" indent="-273050">
              <a:buClr>
                <a:srgbClr val="9BBB59"/>
              </a:buClr>
              <a:buFont typeface="Wingdings 2" charset="0"/>
              <a:buChar char=""/>
            </a:pPr>
            <a:r>
              <a:rPr lang="es-MX" sz="2000">
                <a:latin typeface="Calibri" charset="0"/>
              </a:rPr>
              <a:t>Vigencia del expediente (plazo de resguardo) en el archivo de trámite</a:t>
            </a:r>
          </a:p>
          <a:p>
            <a:pPr marL="273050" indent="-273050">
              <a:buClr>
                <a:srgbClr val="9BBB59"/>
              </a:buClr>
              <a:buFont typeface="Wingdings 2" charset="0"/>
              <a:buChar char=""/>
            </a:pPr>
            <a:r>
              <a:rPr lang="es-MX" sz="2000">
                <a:latin typeface="Calibri" charset="0"/>
              </a:rPr>
              <a:t>Vigencia del expediente (plazo de resguardo) en el archivo de concentración</a:t>
            </a:r>
          </a:p>
          <a:p>
            <a:pPr marL="273050" indent="-273050">
              <a:buClr>
                <a:srgbClr val="9BBB59"/>
              </a:buClr>
              <a:buFont typeface="Wingdings 2" charset="0"/>
              <a:buChar char=""/>
            </a:pPr>
            <a:r>
              <a:rPr lang="es-MX" sz="2000">
                <a:latin typeface="Calibri" charset="0"/>
              </a:rPr>
              <a:t>Fecha de transferencia primaria (archivo de trámite a concentración)</a:t>
            </a:r>
          </a:p>
          <a:p>
            <a:pPr marL="273050" indent="-273050">
              <a:buClr>
                <a:srgbClr val="9BBB59"/>
              </a:buClr>
              <a:buFont typeface="Wingdings 2" charset="0"/>
              <a:buChar char=""/>
            </a:pPr>
            <a:r>
              <a:rPr lang="es-MX" sz="2000">
                <a:latin typeface="Calibri" charset="0"/>
              </a:rPr>
              <a:t>Disposición (destino final) del expediente al término de sus vigencias</a:t>
            </a:r>
            <a:endParaRPr lang="es-MX" sz="20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2548238" y="5524801"/>
            <a:ext cx="203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48802872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450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Portada del expediente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7550" y="1022865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>
              <a:latin typeface="Calibri" charset="0"/>
            </a:endParaRPr>
          </a:p>
          <a:p>
            <a:endParaRPr lang="es-MX" sz="2000">
              <a:latin typeface="Calibri" charset="0"/>
            </a:endParaRPr>
          </a:p>
          <a:p>
            <a:r>
              <a:rPr lang="es-MX" sz="2000">
                <a:latin typeface="Calibri" charset="0"/>
              </a:rPr>
              <a:t>Debe señalarse su característica como expediente de acceso público, reservado o confidencial</a:t>
            </a:r>
          </a:p>
          <a:p>
            <a:endParaRPr lang="es-MX" sz="2000">
              <a:latin typeface="Calibri" charset="0"/>
            </a:endParaRPr>
          </a:p>
          <a:p>
            <a:r>
              <a:rPr lang="es-MX" sz="2000">
                <a:latin typeface="Calibri" charset="0"/>
              </a:rPr>
              <a:t>Si fuera el caso debe registrarse la justificación jurídica y el plazo de reserva que de acuerdo con la legislación en  materia de transparencia restringió su consulta pública</a:t>
            </a:r>
          </a:p>
          <a:p>
            <a:endParaRPr lang="es-MX" sz="2000">
              <a:latin typeface="Calibri" charset="0"/>
            </a:endParaRPr>
          </a:p>
          <a:p>
            <a:r>
              <a:rPr lang="es-MX" sz="2000">
                <a:latin typeface="Calibri" charset="0"/>
              </a:rPr>
              <a:t>En su caso, fecha de apertura pública del expediente, si previamente se restringió su consulta</a:t>
            </a:r>
            <a:endParaRPr lang="es-MX" sz="20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7996193" y="5673554"/>
            <a:ext cx="1978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93666409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3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796925"/>
          </a:xfrm>
        </p:spPr>
        <p:txBody>
          <a:bodyPr/>
          <a:lstStyle/>
          <a:p>
            <a:pPr eaLnBrk="1" hangingPunct="1"/>
            <a:r>
              <a:rPr lang="es-MX" sz="2000" dirty="0">
                <a:solidFill>
                  <a:schemeClr val="tx1"/>
                </a:solidFill>
                <a:latin typeface="Calibri" charset="0"/>
              </a:rPr>
              <a:t>Ejemplo de una portada estandarizada del expediente</a:t>
            </a:r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957" y="1129787"/>
            <a:ext cx="4143375" cy="4572000"/>
          </a:xfrm>
        </p:spPr>
      </p:pic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D3CC6B-9E58-4044-B203-4347105ABD09}" type="slidenum">
              <a:rPr lang="es-MX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MX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057" y="1160248"/>
            <a:ext cx="3000375" cy="471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Logotipo institucional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Datos asociados a la información y su carácter público, restringido, confidencial etc.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Vigencias, plazo de conservación, fecha de transferencia y disposición del expediente de conformidad con el Catálogo de Disposición Documental institucional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MX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Código clasificador del expediente de conformidad con el Cuadro de Clasificación Archivística</a:t>
            </a:r>
          </a:p>
        </p:txBody>
      </p:sp>
      <p:sp>
        <p:nvSpPr>
          <p:cNvPr id="84997" name="TextBox 5"/>
          <p:cNvSpPr txBox="1">
            <a:spLocks noChangeArrowheads="1"/>
          </p:cNvSpPr>
          <p:nvPr/>
        </p:nvSpPr>
        <p:spPr bwMode="auto">
          <a:xfrm>
            <a:off x="2595564" y="6072188"/>
            <a:ext cx="68167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600">
                <a:latin typeface="Perpetua" charset="0"/>
              </a:rPr>
              <a:t>El expediente es la unidad de trabajo básica de la Clasificación de Archivos</a:t>
            </a:r>
          </a:p>
          <a:p>
            <a:pPr eaLnBrk="1" hangingPunct="1"/>
            <a:endParaRPr lang="es-MX" sz="1800">
              <a:latin typeface="Perpetua" charset="0"/>
            </a:endParaRPr>
          </a:p>
        </p:txBody>
      </p:sp>
      <p:sp>
        <p:nvSpPr>
          <p:cNvPr id="84998" name="Rectángulo 1"/>
          <p:cNvSpPr>
            <a:spLocks noChangeArrowheads="1"/>
          </p:cNvSpPr>
          <p:nvPr/>
        </p:nvSpPr>
        <p:spPr bwMode="auto">
          <a:xfrm>
            <a:off x="10039182" y="660554"/>
            <a:ext cx="2013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200" dirty="0"/>
              <a:t>México, 2017</a:t>
            </a:r>
          </a:p>
        </p:txBody>
      </p:sp>
    </p:spTree>
    <p:extLst>
      <p:ext uri="{BB962C8B-B14F-4D97-AF65-F5344CB8AC3E}">
        <p14:creationId xmlns:p14="http://schemas.microsoft.com/office/powerpoint/2010/main" val="1350022759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0"/>
            <a:ext cx="1144905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ángulo 1"/>
          <p:cNvSpPr>
            <a:spLocks noChangeArrowheads="1"/>
          </p:cNvSpPr>
          <p:nvPr/>
        </p:nvSpPr>
        <p:spPr bwMode="auto">
          <a:xfrm>
            <a:off x="9050339" y="5753100"/>
            <a:ext cx="2474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28427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372055"/>
            <a:ext cx="45005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000" u="sng" dirty="0">
                <a:latin typeface="Franklin Gothic Book" charset="0"/>
              </a:rPr>
              <a:t>Marco regulatorio de la gestión de documentos: un enfoque sistémico.</a:t>
            </a:r>
            <a:endParaRPr lang="es-MX" sz="2000" dirty="0">
              <a:solidFill>
                <a:schemeClr val="tx1"/>
              </a:solidFill>
              <a:latin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8631" y="5674440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8964"/>
      </p:ext>
    </p:extLst>
  </p:cSld>
  <p:clrMapOvr>
    <a:masterClrMapping/>
  </p:clrMapOvr>
  <p:transition spd="slow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52689" y="274810"/>
            <a:ext cx="5857875" cy="392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>
                <a:latin typeface="Calibri" charset="0"/>
              </a:rPr>
              <a:t>Concepto y formación de Series documentales</a:t>
            </a:r>
            <a:endParaRPr lang="es-ES" sz="2000" dirty="0">
              <a:latin typeface="Calibri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95501" y="1357313"/>
            <a:ext cx="7858125" cy="4500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100" dirty="0">
                <a:latin typeface="Calibri" charset="0"/>
              </a:rPr>
              <a:t>	</a:t>
            </a:r>
            <a:endParaRPr lang="es-MX" sz="18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1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000" b="1" dirty="0">
                <a:latin typeface="Calibri" charset="0"/>
              </a:rPr>
              <a:t>Serie Documental:</a:t>
            </a:r>
            <a:r>
              <a:rPr lang="es-MX" sz="2000" dirty="0">
                <a:latin typeface="Calibri" charset="0"/>
              </a:rPr>
              <a:t> </a:t>
            </a: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16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3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3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3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300" dirty="0">
                <a:latin typeface="Calibri" charset="0"/>
              </a:rPr>
              <a:t>Es el conjunto de </a:t>
            </a:r>
            <a:r>
              <a:rPr lang="es-MX" sz="2300" i="1" dirty="0">
                <a:latin typeface="Calibri" charset="0"/>
              </a:rPr>
              <a:t>expedientes</a:t>
            </a:r>
            <a:r>
              <a:rPr lang="es-MX" sz="2300" dirty="0">
                <a:latin typeface="Calibri" charset="0"/>
              </a:rPr>
              <a:t> que se relacionan entre sí por</a:t>
            </a: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300" i="1" dirty="0">
                <a:latin typeface="Calibri" charset="0"/>
              </a:rPr>
              <a:t>derivar del desempeño de una misma función genérica </a:t>
            </a:r>
            <a:r>
              <a:rPr lang="es-MX" sz="2300" dirty="0">
                <a:latin typeface="Calibri" charset="0"/>
              </a:rPr>
              <a:t>dada </a:t>
            </a: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300" dirty="0">
                <a:latin typeface="Calibri" charset="0"/>
              </a:rPr>
              <a:t>por mandato jurídico o administrativo a un sujeto productor, </a:t>
            </a: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300" dirty="0">
                <a:latin typeface="Calibri" charset="0"/>
              </a:rPr>
              <a:t>esto es, a una oficina, área o unidad administrativa de cualquier </a:t>
            </a: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300" dirty="0">
                <a:latin typeface="Calibri" charset="0"/>
              </a:rPr>
              <a:t>institución.</a:t>
            </a: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3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3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300" dirty="0">
                <a:latin typeface="Calibri" charset="0"/>
              </a:rPr>
              <a:t>	</a:t>
            </a:r>
          </a:p>
          <a:p>
            <a:pPr marL="365125" indent="-255588" algn="r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ES" sz="2100" dirty="0">
              <a:latin typeface="Calibri" charset="0"/>
            </a:endParaRPr>
          </a:p>
          <a:p>
            <a:pPr marL="365125" indent="-255588">
              <a:lnSpc>
                <a:spcPct val="60000"/>
              </a:lnSpc>
              <a:spcBef>
                <a:spcPts val="575"/>
              </a:spcBef>
              <a:buClr>
                <a:srgbClr val="9BBB59"/>
              </a:buClr>
              <a:buFont typeface="Wingdings 3" charset="0"/>
              <a:buChar char=""/>
            </a:pPr>
            <a:endParaRPr lang="es-ES" sz="21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506925" y="5363831"/>
            <a:ext cx="2529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03300942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1800" dirty="0">
                <a:solidFill>
                  <a:schemeClr val="tx1"/>
                </a:solidFill>
                <a:latin typeface="Calibri" charset="0"/>
              </a:rPr>
              <a:t>Ejemplo de una Serie documental formada por expedientes de cursos diversos pero que derivan de una función genérica común: la Capacitación</a:t>
            </a:r>
          </a:p>
        </p:txBody>
      </p:sp>
      <p:sp>
        <p:nvSpPr>
          <p:cNvPr id="890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98DA4B-A70E-7743-A7E6-563E78220211}" type="slidenum">
              <a:rPr lang="es-MX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s-MX" sz="1200">
              <a:solidFill>
                <a:srgbClr val="898989"/>
              </a:solidFill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724025"/>
            <a:ext cx="7056437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Box 3"/>
          <p:cNvSpPr txBox="1">
            <a:spLocks noChangeArrowheads="1"/>
          </p:cNvSpPr>
          <p:nvPr/>
        </p:nvSpPr>
        <p:spPr bwMode="auto">
          <a:xfrm>
            <a:off x="2524125" y="5430838"/>
            <a:ext cx="701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/>
              <a:t>Los expedientes así formados no deben desvincularse de la serie a la que </a:t>
            </a:r>
          </a:p>
          <a:p>
            <a:pPr eaLnBrk="1" hangingPunct="1"/>
            <a:r>
              <a:rPr lang="es-MX" sz="1800"/>
              <a:t>pertenecen.</a:t>
            </a:r>
          </a:p>
        </p:txBody>
      </p:sp>
      <p:sp>
        <p:nvSpPr>
          <p:cNvPr id="89093" name="Rectángulo 1"/>
          <p:cNvSpPr>
            <a:spLocks noChangeArrowheads="1"/>
          </p:cNvSpPr>
          <p:nvPr/>
        </p:nvSpPr>
        <p:spPr bwMode="auto">
          <a:xfrm>
            <a:off x="8077199" y="6132513"/>
            <a:ext cx="2154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687351199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89138"/>
            <a:ext cx="59070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ángulo 1"/>
          <p:cNvSpPr>
            <a:spLocks noChangeArrowheads="1"/>
          </p:cNvSpPr>
          <p:nvPr/>
        </p:nvSpPr>
        <p:spPr bwMode="auto">
          <a:xfrm>
            <a:off x="1751014" y="5753100"/>
            <a:ext cx="2606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50396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6395" y="142704"/>
            <a:ext cx="10515600" cy="63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latin typeface="Calibri" charset="0"/>
              </a:rPr>
              <a:t>Sección </a:t>
            </a:r>
            <a:endParaRPr lang="es-MX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74100" y="1544573"/>
            <a:ext cx="8596668" cy="38807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Wingdings 2" charset="0"/>
              <a:buChar char=""/>
            </a:pPr>
            <a:r>
              <a:rPr lang="es-MX" sz="2200" dirty="0">
                <a:latin typeface="Calibri" charset="0"/>
              </a:rPr>
              <a:t>Ahora bien, el conjunto de series documentales de un solo sujeto productor da lugar a la creación de un fondo documental. 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Wingdings 2" charset="0"/>
              <a:buChar char=""/>
            </a:pPr>
            <a:endParaRPr lang="es-MX" sz="22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Wingdings 2" charset="0"/>
              <a:buChar char=""/>
            </a:pPr>
            <a:r>
              <a:rPr lang="es-MX" sz="2200" dirty="0">
                <a:latin typeface="Calibri" charset="0"/>
              </a:rPr>
              <a:t>Este fondo, sin embargo, puede estar dividido en </a:t>
            </a:r>
            <a:r>
              <a:rPr lang="ja-JP" altLang="es-MX" sz="2200" dirty="0">
                <a:latin typeface="Calibri" charset="0"/>
              </a:rPr>
              <a:t>“</a:t>
            </a:r>
            <a:r>
              <a:rPr lang="es-MX" altLang="ja-JP" sz="2200" dirty="0">
                <a:latin typeface="Calibri" charset="0"/>
              </a:rPr>
              <a:t>secciones</a:t>
            </a:r>
            <a:r>
              <a:rPr lang="ja-JP" altLang="es-MX" sz="2200" dirty="0">
                <a:latin typeface="Calibri" charset="0"/>
              </a:rPr>
              <a:t>”</a:t>
            </a:r>
            <a:r>
              <a:rPr lang="es-MX" altLang="ja-JP" sz="2200" dirty="0">
                <a:latin typeface="Calibri" charset="0"/>
              </a:rPr>
              <a:t>, para diferenciarlo según su procedencia institucional o por las atribuciones genéricas que se le asignaron al sujeto productor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Wingdings 2" charset="0"/>
              <a:buChar char=""/>
            </a:pPr>
            <a:endParaRPr lang="es-MX" sz="22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200" dirty="0">
                <a:latin typeface="Calibri" charset="0"/>
              </a:rPr>
              <a:t>Una sección se define de la siguiente forma: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2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Wingdings 2" charset="0"/>
              <a:buChar char=""/>
            </a:pPr>
            <a:r>
              <a:rPr lang="es-MX" sz="2200" dirty="0">
                <a:latin typeface="Calibri" charset="0"/>
              </a:rPr>
              <a:t>Cada una de las divisiones del fondo de archivo, consistente en las divisiones de la estructura interna del sujeto productor que lo origina, o bien por sus atribuciones genéricas, de conformidad con las disposiciones legales aplicables.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Wingdings 2" charset="0"/>
              <a:buChar char=""/>
            </a:pPr>
            <a:endParaRPr lang="es-MX" sz="30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8196993" y="5827284"/>
            <a:ext cx="1979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05362712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400" dirty="0">
                <a:solidFill>
                  <a:schemeClr val="tx1"/>
                </a:solidFill>
                <a:latin typeface="Calibri" charset="0"/>
              </a:rPr>
              <a:t>Sección Recursos Humanos:</a:t>
            </a:r>
          </a:p>
        </p:txBody>
      </p:sp>
      <p:pic>
        <p:nvPicPr>
          <p:cNvPr id="972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700213"/>
            <a:ext cx="47529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1847851" y="5732464"/>
            <a:ext cx="9701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75"/>
              </a:spcBef>
            </a:pPr>
            <a:r>
              <a:rPr lang="es-ES" sz="1100" b="1" dirty="0"/>
              <a:t>México, 2019</a:t>
            </a:r>
            <a:endParaRPr lang="es-MX" sz="1100" dirty="0"/>
          </a:p>
          <a:p>
            <a:pPr eaLnBrk="1" hangingPunct="1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265883687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341438"/>
            <a:ext cx="6105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ángulo 1"/>
          <p:cNvSpPr>
            <a:spLocks noChangeArrowheads="1"/>
          </p:cNvSpPr>
          <p:nvPr/>
        </p:nvSpPr>
        <p:spPr bwMode="auto">
          <a:xfrm>
            <a:off x="1738313" y="5899150"/>
            <a:ext cx="279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dirty="0"/>
              <a:t>México, 2019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24930" y="766119"/>
            <a:ext cx="39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Sección Recursos Materiales y Servicios: </a:t>
            </a:r>
          </a:p>
        </p:txBody>
      </p:sp>
    </p:spTree>
    <p:extLst>
      <p:ext uri="{BB962C8B-B14F-4D97-AF65-F5344CB8AC3E}">
        <p14:creationId xmlns:p14="http://schemas.microsoft.com/office/powerpoint/2010/main" val="1621240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4589" y="884110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latin typeface="Calibri" charset="0"/>
              </a:rPr>
              <a:t>Fondo de archivo</a:t>
            </a:r>
            <a:endParaRPr lang="es-MX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7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r>
              <a:rPr lang="es-MX" sz="2700" dirty="0">
                <a:latin typeface="Calibri" charset="0"/>
              </a:rPr>
              <a:t>El fondo de archivo se define de la siguiente forma de acuerdo con la Legislación de Archivos: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7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7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Wingdings 2" charset="0"/>
              <a:buChar char=""/>
            </a:pPr>
            <a:r>
              <a:rPr lang="es-MX" sz="2700" dirty="0">
                <a:latin typeface="Calibri" charset="0"/>
              </a:rPr>
              <a:t>Conjunto de documentos producidos orgánicamente por una dependencia o entidad, con cuyo nombre se identifica 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Arial" panose="020B0604020202020204" pitchFamily="34" charset="0"/>
              <a:buNone/>
            </a:pPr>
            <a:endParaRPr lang="es-MX" sz="27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9BBB59"/>
              </a:buClr>
              <a:buFont typeface="Wingdings 2" charset="0"/>
              <a:buChar char=""/>
            </a:pPr>
            <a:endParaRPr lang="es-MX" sz="27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8047038" y="5818189"/>
            <a:ext cx="2430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98935839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80645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ángulo 1"/>
          <p:cNvSpPr>
            <a:spLocks noChangeArrowheads="1"/>
          </p:cNvSpPr>
          <p:nvPr/>
        </p:nvSpPr>
        <p:spPr bwMode="auto">
          <a:xfrm>
            <a:off x="1697038" y="6199188"/>
            <a:ext cx="26082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19288" y="716692"/>
            <a:ext cx="288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Categorías de la Clasificación</a:t>
            </a:r>
          </a:p>
        </p:txBody>
      </p:sp>
    </p:spTree>
    <p:extLst>
      <p:ext uri="{BB962C8B-B14F-4D97-AF65-F5344CB8AC3E}">
        <p14:creationId xmlns:p14="http://schemas.microsoft.com/office/powerpoint/2010/main" val="1701518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51611" y="1201783"/>
            <a:ext cx="701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Propósitos básicos de los instrumentos de control y consulta archivísticos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2392635" y="2040302"/>
            <a:ext cx="1617662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Cuadro General de Clasificación Archivística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4043602" y="2190496"/>
            <a:ext cx="1458686" cy="1437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5593" y="2040301"/>
            <a:ext cx="5261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Permite la identificación, integración y sistematización</a:t>
            </a:r>
          </a:p>
          <a:p>
            <a:r>
              <a:rPr lang="es-MX" dirty="0"/>
              <a:t>de las Secciones, Series y Expedientes de un Fondo </a:t>
            </a:r>
          </a:p>
          <a:p>
            <a:r>
              <a:rPr lang="es-MX" dirty="0"/>
              <a:t>Documental. </a:t>
            </a:r>
          </a:p>
        </p:txBody>
      </p:sp>
      <p:cxnSp>
        <p:nvCxnSpPr>
          <p:cNvPr id="8" name="Conector recto de flecha 7"/>
          <p:cNvCxnSpPr>
            <a:stCxn id="3" idx="3"/>
          </p:cNvCxnSpPr>
          <p:nvPr/>
        </p:nvCxnSpPr>
        <p:spPr>
          <a:xfrm flipV="1">
            <a:off x="4010298" y="3222172"/>
            <a:ext cx="1624149" cy="435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627959" y="3126131"/>
            <a:ext cx="512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Facilita la localización de expedientes en los Archivos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043603" y="3657965"/>
            <a:ext cx="1584357" cy="661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627960" y="4026476"/>
            <a:ext cx="4906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Jerarquiza las categorías archivísticas con arreglo a</a:t>
            </a:r>
          </a:p>
          <a:p>
            <a:r>
              <a:rPr lang="es-MX" dirty="0"/>
              <a:t>sus relaciones e interdependencias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002699" y="3624181"/>
            <a:ext cx="1737360" cy="1906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740060" y="5207828"/>
            <a:ext cx="491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Codifica la información documental de un sistema </a:t>
            </a:r>
          </a:p>
          <a:p>
            <a:r>
              <a:rPr lang="es-MX" dirty="0"/>
              <a:t>de Archivos.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64291" y="237973"/>
            <a:ext cx="426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Cuadro General de Clasificación Archivística</a:t>
            </a:r>
          </a:p>
        </p:txBody>
      </p:sp>
      <p:sp>
        <p:nvSpPr>
          <p:cNvPr id="13" name="Rectángulo 1">
            <a:extLst>
              <a:ext uri="{FF2B5EF4-FFF2-40B4-BE49-F238E27FC236}">
                <a16:creationId xmlns:a16="http://schemas.microsoft.com/office/drawing/2014/main" id="{5CC0E9ED-5A5C-4D6F-A0B0-43C6915E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376" y="6044734"/>
            <a:ext cx="213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54012715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1981200" y="549275"/>
            <a:ext cx="8229600" cy="647700"/>
          </a:xfrm>
        </p:spPr>
        <p:txBody>
          <a:bodyPr/>
          <a:lstStyle/>
          <a:p>
            <a:pPr eaLnBrk="1" hangingPunct="1"/>
            <a:r>
              <a:rPr lang="es-MX" sz="2000" dirty="0">
                <a:solidFill>
                  <a:schemeClr val="tx1"/>
                </a:solidFill>
                <a:latin typeface="Calibri" charset="0"/>
              </a:rPr>
              <a:t>Categorías descriptivas usadas en la clasificación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4983162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s-MX" sz="2000">
                <a:latin typeface="Calibri" charset="0"/>
              </a:rPr>
              <a:t>Árbol de descriptivo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159375" y="1447800"/>
            <a:ext cx="1728788" cy="541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Fondo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159375" y="2411414"/>
            <a:ext cx="1728788" cy="541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>
                <a:solidFill>
                  <a:srgbClr val="FFFFFF"/>
                </a:solidFill>
                <a:cs typeface="Arial" charset="0"/>
              </a:rPr>
              <a:t>Sección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000375" y="2411414"/>
            <a:ext cx="1727200" cy="541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>
                <a:solidFill>
                  <a:srgbClr val="FFFFFF"/>
                </a:solidFill>
                <a:cs typeface="Arial" charset="0"/>
              </a:rPr>
              <a:t>Sección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391400" y="2411414"/>
            <a:ext cx="1728788" cy="541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>
                <a:solidFill>
                  <a:srgbClr val="FFFFFF"/>
                </a:solidFill>
                <a:cs typeface="Arial" charset="0"/>
              </a:rPr>
              <a:t>Sección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295775" y="3357563"/>
            <a:ext cx="1728788" cy="539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Serie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267450" y="3357564"/>
            <a:ext cx="1728788" cy="541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Serie</a:t>
            </a:r>
          </a:p>
        </p:txBody>
      </p:sp>
      <p:sp>
        <p:nvSpPr>
          <p:cNvPr id="13" name="Flowchart: Document 12"/>
          <p:cNvSpPr>
            <a:spLocks noChangeArrowheads="1"/>
          </p:cNvSpPr>
          <p:nvPr/>
        </p:nvSpPr>
        <p:spPr bwMode="auto">
          <a:xfrm>
            <a:off x="4440238" y="4221164"/>
            <a:ext cx="914400" cy="612775"/>
          </a:xfrm>
          <a:prstGeom prst="flowChartDocumen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>
              <a:solidFill>
                <a:schemeClr val="lt1"/>
              </a:solidFill>
            </a:endParaRPr>
          </a:p>
        </p:txBody>
      </p:sp>
      <p:sp>
        <p:nvSpPr>
          <p:cNvPr id="14" name="Flowchart: Document 13"/>
          <p:cNvSpPr>
            <a:spLocks noChangeArrowheads="1"/>
          </p:cNvSpPr>
          <p:nvPr/>
        </p:nvSpPr>
        <p:spPr bwMode="auto">
          <a:xfrm>
            <a:off x="4592638" y="4373564"/>
            <a:ext cx="914400" cy="612775"/>
          </a:xfrm>
          <a:prstGeom prst="flowChartDocumen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>
              <a:solidFill>
                <a:schemeClr val="lt1"/>
              </a:solidFill>
            </a:endParaRPr>
          </a:p>
        </p:txBody>
      </p:sp>
      <p:sp>
        <p:nvSpPr>
          <p:cNvPr id="15" name="Flowchart: Document 14"/>
          <p:cNvSpPr>
            <a:spLocks noChangeArrowheads="1"/>
          </p:cNvSpPr>
          <p:nvPr/>
        </p:nvSpPr>
        <p:spPr bwMode="auto">
          <a:xfrm>
            <a:off x="4745038" y="4525964"/>
            <a:ext cx="990600" cy="612775"/>
          </a:xfrm>
          <a:prstGeom prst="flowChartDocumen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lt1"/>
                </a:solidFill>
              </a:rPr>
              <a:t>Expedientes</a:t>
            </a:r>
          </a:p>
        </p:txBody>
      </p:sp>
      <p:sp>
        <p:nvSpPr>
          <p:cNvPr id="18" name="Flowchart: Document 17"/>
          <p:cNvSpPr>
            <a:spLocks noChangeArrowheads="1"/>
          </p:cNvSpPr>
          <p:nvPr/>
        </p:nvSpPr>
        <p:spPr bwMode="auto">
          <a:xfrm>
            <a:off x="6934200" y="4067176"/>
            <a:ext cx="914400" cy="612775"/>
          </a:xfrm>
          <a:prstGeom prst="flowChartDocumen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lt1"/>
                </a:solidFill>
              </a:rPr>
              <a:t>Expedientes</a:t>
            </a:r>
          </a:p>
        </p:txBody>
      </p:sp>
      <p:sp>
        <p:nvSpPr>
          <p:cNvPr id="19" name="Flowchart: Multidocument 18"/>
          <p:cNvSpPr>
            <a:spLocks noChangeArrowheads="1"/>
          </p:cNvSpPr>
          <p:nvPr/>
        </p:nvSpPr>
        <p:spPr bwMode="auto">
          <a:xfrm>
            <a:off x="6959601" y="4868864"/>
            <a:ext cx="1152525" cy="758825"/>
          </a:xfrm>
          <a:prstGeom prst="flowChartMultidocumen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100" dirty="0">
                <a:solidFill>
                  <a:schemeClr val="lt1"/>
                </a:solidFill>
              </a:rPr>
              <a:t>Documentos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5916613" y="2097088"/>
            <a:ext cx="2159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008438" y="2205038"/>
            <a:ext cx="42481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903663" y="2308225"/>
            <a:ext cx="20796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>
            <a:off x="5919788" y="2308225"/>
            <a:ext cx="20796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8151813" y="2308225"/>
            <a:ext cx="20796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>
            <a:off x="5304632" y="3155157"/>
            <a:ext cx="403225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542088" y="3154363"/>
            <a:ext cx="404813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7271544" y="4760119"/>
            <a:ext cx="2413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16200000" flipV="1">
            <a:off x="7307263" y="3983038"/>
            <a:ext cx="1682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999038" y="4059238"/>
            <a:ext cx="322263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6760" name="Rectángulo 1"/>
          <p:cNvSpPr>
            <a:spLocks noChangeArrowheads="1"/>
          </p:cNvSpPr>
          <p:nvPr/>
        </p:nvSpPr>
        <p:spPr bwMode="auto">
          <a:xfrm>
            <a:off x="2009776" y="5722939"/>
            <a:ext cx="2582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México. 2019.</a:t>
            </a:r>
          </a:p>
          <a:p>
            <a:r>
              <a:rPr lang="es-ES" sz="1400" dirty="0"/>
              <a:t> Fuente AGN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219725500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Rectángulo redondeado"/>
          <p:cNvSpPr/>
          <p:nvPr/>
        </p:nvSpPr>
        <p:spPr>
          <a:xfrm>
            <a:off x="2733675" y="605346"/>
            <a:ext cx="7028315" cy="73542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kern="0" dirty="0">
                <a:solidFill>
                  <a:srgbClr val="FFFFFF"/>
                </a:solidFill>
                <a:latin typeface="Calibri"/>
              </a:rPr>
              <a:t>Pilares que sustentan a la Gestión de Documentos y la Administración de Archivos</a:t>
            </a:r>
            <a:endParaRPr lang="es-ES" sz="24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43349" y="1568801"/>
            <a:ext cx="9538901" cy="397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460744" y="3184354"/>
            <a:ext cx="136017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Gestión Documental y de Archivos</a:t>
            </a:r>
          </a:p>
        </p:txBody>
      </p:sp>
      <p:sp>
        <p:nvSpPr>
          <p:cNvPr id="6" name="Elipse 5"/>
          <p:cNvSpPr/>
          <p:nvPr/>
        </p:nvSpPr>
        <p:spPr>
          <a:xfrm>
            <a:off x="3653017" y="1962785"/>
            <a:ext cx="136017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Teoría y metodología de la Archivística Integrada</a:t>
            </a:r>
          </a:p>
        </p:txBody>
      </p:sp>
      <p:sp>
        <p:nvSpPr>
          <p:cNvPr id="7" name="Elipse 6"/>
          <p:cNvSpPr/>
          <p:nvPr/>
        </p:nvSpPr>
        <p:spPr>
          <a:xfrm>
            <a:off x="3653017" y="3165269"/>
            <a:ext cx="136017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Normas técnicas</a:t>
            </a:r>
          </a:p>
        </p:txBody>
      </p:sp>
      <p:sp>
        <p:nvSpPr>
          <p:cNvPr id="8" name="Elipse 7"/>
          <p:cNvSpPr/>
          <p:nvPr/>
        </p:nvSpPr>
        <p:spPr>
          <a:xfrm>
            <a:off x="3653017" y="4304472"/>
            <a:ext cx="136017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Legislación archivística</a:t>
            </a:r>
          </a:p>
        </p:txBody>
      </p:sp>
      <p:sp>
        <p:nvSpPr>
          <p:cNvPr id="9" name="Elipse 8"/>
          <p:cNvSpPr/>
          <p:nvPr/>
        </p:nvSpPr>
        <p:spPr>
          <a:xfrm>
            <a:off x="3653017" y="5440278"/>
            <a:ext cx="1360170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Transparencia y Rendición de cuentas</a:t>
            </a:r>
          </a:p>
        </p:txBody>
      </p:sp>
      <p:cxnSp>
        <p:nvCxnSpPr>
          <p:cNvPr id="11" name="Conector recto de flecha 10"/>
          <p:cNvCxnSpPr>
            <a:stCxn id="5" idx="6"/>
          </p:cNvCxnSpPr>
          <p:nvPr/>
        </p:nvCxnSpPr>
        <p:spPr>
          <a:xfrm flipV="1">
            <a:off x="2820914" y="2693773"/>
            <a:ext cx="894351" cy="95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5" idx="6"/>
            <a:endCxn id="7" idx="2"/>
          </p:cNvCxnSpPr>
          <p:nvPr/>
        </p:nvCxnSpPr>
        <p:spPr>
          <a:xfrm flipV="1">
            <a:off x="2820914" y="3633582"/>
            <a:ext cx="832103" cy="19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5" idx="6"/>
          </p:cNvCxnSpPr>
          <p:nvPr/>
        </p:nvCxnSpPr>
        <p:spPr>
          <a:xfrm>
            <a:off x="2820914" y="3652667"/>
            <a:ext cx="832103" cy="911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5" idx="6"/>
          </p:cNvCxnSpPr>
          <p:nvPr/>
        </p:nvCxnSpPr>
        <p:spPr>
          <a:xfrm>
            <a:off x="2820914" y="3652667"/>
            <a:ext cx="832103" cy="210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laves 18"/>
          <p:cNvSpPr/>
          <p:nvPr/>
        </p:nvSpPr>
        <p:spPr>
          <a:xfrm>
            <a:off x="5075435" y="1878227"/>
            <a:ext cx="5032392" cy="102118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Llaves 19"/>
          <p:cNvSpPr/>
          <p:nvPr/>
        </p:nvSpPr>
        <p:spPr>
          <a:xfrm>
            <a:off x="5098784" y="2976150"/>
            <a:ext cx="5032392" cy="102118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Llaves 20"/>
          <p:cNvSpPr/>
          <p:nvPr/>
        </p:nvSpPr>
        <p:spPr>
          <a:xfrm>
            <a:off x="5098784" y="4074074"/>
            <a:ext cx="5032392" cy="102118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Llaves 21"/>
          <p:cNvSpPr/>
          <p:nvPr/>
        </p:nvSpPr>
        <p:spPr>
          <a:xfrm>
            <a:off x="5075435" y="5247657"/>
            <a:ext cx="5032392" cy="102118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5197920" y="2042095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iencia autónoma y multidisciplinaria, paradigma del </a:t>
            </a:r>
          </a:p>
          <a:p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Desarrollo archivístico contemporáneo.</a:t>
            </a:r>
            <a:endParaRPr lang="es-MX" sz="1400" dirty="0"/>
          </a:p>
        </p:txBody>
      </p:sp>
      <p:sp>
        <p:nvSpPr>
          <p:cNvPr id="24" name="Rectángulo 23"/>
          <p:cNvSpPr/>
          <p:nvPr/>
        </p:nvSpPr>
        <p:spPr>
          <a:xfrm>
            <a:off x="5184246" y="2908455"/>
            <a:ext cx="4865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ormas y directrices internacionales (ISO 15489 I y II</a:t>
            </a:r>
          </a:p>
          <a:p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ISO del grupo 30300, ISAD – G, la ISAAR cpf; ISDF, </a:t>
            </a:r>
          </a:p>
          <a:p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emitidas, respectivamente, para la integración de sistemas </a:t>
            </a:r>
          </a:p>
          <a:p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gestión de documentos en las organizaciones y para la </a:t>
            </a:r>
          </a:p>
          <a:p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normalización de procesos archivísticos.</a:t>
            </a:r>
            <a:endParaRPr lang="es-MX" sz="1400" dirty="0"/>
          </a:p>
        </p:txBody>
      </p:sp>
      <p:sp>
        <p:nvSpPr>
          <p:cNvPr id="25" name="Rectángulo 24"/>
          <p:cNvSpPr/>
          <p:nvPr/>
        </p:nvSpPr>
        <p:spPr>
          <a:xfrm>
            <a:off x="5098784" y="4110374"/>
            <a:ext cx="4885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MX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MGDyA tiene como base instrumental la normatividad jurídica que regula la gestión de documentos y la administración de archivos en México (Ley General de Archivos y lineamientos)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139325" y="5316150"/>
            <a:ext cx="4651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MGDyA como instrumento auxiliar para promover la 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accesibilidad a la información archivística con fines de 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Transparencia, rendición de cuentas, gobierno abierto  y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para el ejercicio de derechos humanos. </a:t>
            </a:r>
          </a:p>
        </p:txBody>
      </p:sp>
    </p:spTree>
    <p:extLst>
      <p:ext uri="{BB962C8B-B14F-4D97-AF65-F5344CB8AC3E}">
        <p14:creationId xmlns:p14="http://schemas.microsoft.com/office/powerpoint/2010/main" val="3702549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524000" y="990600"/>
            <a:ext cx="9144000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1524000" y="6572756"/>
            <a:ext cx="9144000" cy="285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CuadroTexto 1"/>
          <p:cNvSpPr txBox="1"/>
          <p:nvPr/>
        </p:nvSpPr>
        <p:spPr>
          <a:xfrm>
            <a:off x="2022824" y="1214736"/>
            <a:ext cx="814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Secciones Comunes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2667000" y="2133600"/>
          <a:ext cx="7063816" cy="426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49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SECCIONES DOCUMENTALES</a:t>
                      </a:r>
                      <a:r>
                        <a:rPr lang="es-E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COMUNES (AGN)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5C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4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1C </a:t>
                      </a:r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Legislación.</a:t>
                      </a:r>
                    </a:p>
                  </a:txBody>
                  <a:tcPr anchor="ctr">
                    <a:solidFill>
                      <a:srgbClr val="007635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7C</a:t>
                      </a:r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Servicios Generales.</a:t>
                      </a:r>
                    </a:p>
                  </a:txBody>
                  <a:tcPr anchor="ctr">
                    <a:solidFill>
                      <a:srgbClr val="007635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Asuntos Jurídicos.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8C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Tecnologías y Servicios de la Información.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3C</a:t>
                      </a:r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Programación Organización y </a:t>
                      </a:r>
                      <a:r>
                        <a:rPr lang="es-MX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Presupuestación</a:t>
                      </a:r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007635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9C</a:t>
                      </a:r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Comunicación Social.</a:t>
                      </a:r>
                    </a:p>
                    <a:p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635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4C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Recursos Humanos.</a:t>
                      </a:r>
                    </a:p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10C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 de Auditoría de Actividades Públicas.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5C</a:t>
                      </a:r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Recursos Financieros.</a:t>
                      </a:r>
                    </a:p>
                  </a:txBody>
                  <a:tcPr anchor="ctr">
                    <a:solidFill>
                      <a:srgbClr val="007635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11C</a:t>
                      </a:r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Programación, Información, Evaluación y Políticas.</a:t>
                      </a:r>
                    </a:p>
                  </a:txBody>
                  <a:tcPr anchor="ctr">
                    <a:solidFill>
                      <a:srgbClr val="007635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6C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Recursos Materiales y obra pública.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12C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Transparencia y Acceso a la Información.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956921" y="350623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Fondo dividido en Secciones</a:t>
            </a:r>
          </a:p>
        </p:txBody>
      </p:sp>
    </p:spTree>
    <p:extLst>
      <p:ext uri="{BB962C8B-B14F-4D97-AF65-F5344CB8AC3E}">
        <p14:creationId xmlns:p14="http://schemas.microsoft.com/office/powerpoint/2010/main" val="3896540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524000" y="990600"/>
            <a:ext cx="9144000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1524000" y="6572756"/>
            <a:ext cx="9144000" cy="285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/>
          </p:nvPr>
        </p:nvGraphicFramePr>
        <p:xfrm>
          <a:off x="2209801" y="1219200"/>
          <a:ext cx="783064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 RECURSOS HUMANOS</a:t>
                      </a:r>
                      <a:endParaRPr lang="es-MX" sz="16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4C.1 Disposiciones en materia de recursos humanos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4C.2 Programas y proyectos en materia de recursos humanos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4C.3 Expediente único de personal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4C.4 Registro y control de puestos y plazas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4C.5 Nómina de pago de personal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4C.6 Reclutamiento y selección de personal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4C.7 Identificación y acreditación de personal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4C.8 Control de asistencia (vacaciones, descansos y licencias, incapacidades, etc.)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4C.9 Control disciplinario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4C.10 Descuentos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4C.11 Estímulos y recompensas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4C.12 Evaluaciones y promociones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4C.13 Productividad en el trabajo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4C.14 Evaluación del desempeño de servidores de mando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4C.15 Afiliaciones al Instituto de Seguridad y Servicios Sociales de los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Trabajadores del Estado</a:t>
                      </a:r>
                    </a:p>
                    <a:p>
                      <a:pPr algn="l"/>
                      <a:r>
                        <a:rPr lang="es-MX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4C.16 Control de prestaciones en materia económica (FONAC, Sistema de ahorro para el retiro, seguros, etc.)</a:t>
                      </a:r>
                    </a:p>
                    <a:p>
                      <a:pPr algn="l"/>
                      <a:endParaRPr lang="es-MX" sz="8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007635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076557" y="47254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Sección y series</a:t>
            </a:r>
          </a:p>
        </p:txBody>
      </p:sp>
    </p:spTree>
    <p:extLst>
      <p:ext uri="{BB962C8B-B14F-4D97-AF65-F5344CB8AC3E}">
        <p14:creationId xmlns:p14="http://schemas.microsoft.com/office/powerpoint/2010/main" val="14998028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524000" y="990600"/>
            <a:ext cx="9144000" cy="0"/>
          </a:xfrm>
          <a:prstGeom prst="line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1524000" y="6572756"/>
            <a:ext cx="9144000" cy="285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CuadroTexto 1"/>
          <p:cNvSpPr txBox="1"/>
          <p:nvPr/>
        </p:nvSpPr>
        <p:spPr>
          <a:xfrm>
            <a:off x="1627408" y="433179"/>
            <a:ext cx="814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Secciones y Series Sustantivas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/>
          </p:nvPr>
        </p:nvGraphicFramePr>
        <p:xfrm>
          <a:off x="1789112" y="2178050"/>
          <a:ext cx="8650288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o" r:id="rId3" imgW="5755181" imgH="2860284" progId="Word.Document.12">
                  <p:embed/>
                </p:oleObj>
              </mc:Choice>
              <mc:Fallback>
                <p:oleObj name="Documento" r:id="rId3" imgW="5755181" imgH="286028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2" y="2178050"/>
                        <a:ext cx="8650288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34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46689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ORDENACIÓN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01533" y="1741954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s-MX">
                <a:latin typeface="Calibri" charset="0"/>
              </a:rPr>
              <a:t>Definición:</a:t>
            </a:r>
          </a:p>
          <a:p>
            <a:endParaRPr lang="es-MX">
              <a:latin typeface="Calibri" charset="0"/>
            </a:endParaRPr>
          </a:p>
          <a:p>
            <a:r>
              <a:rPr lang="es-MX">
                <a:latin typeface="Calibri" charset="0"/>
              </a:rPr>
              <a:t>Método de ubicación física (topográfica) de los expedientes en los depósitos de archivo, a través de la elección de un criterio de ordenación determinado</a:t>
            </a:r>
            <a:endParaRPr lang="es-MX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7797586" y="5302996"/>
            <a:ext cx="2125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52939341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57188"/>
            <a:ext cx="9144000" cy="76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extBox 2"/>
          <p:cNvSpPr txBox="1">
            <a:spLocks noChangeArrowheads="1"/>
          </p:cNvSpPr>
          <p:nvPr/>
        </p:nvSpPr>
        <p:spPr bwMode="auto">
          <a:xfrm>
            <a:off x="6810375" y="4000500"/>
            <a:ext cx="345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>
                <a:latin typeface="Perpetua" charset="0"/>
              </a:rPr>
              <a:t>Ordenar no es igual a Clasificar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9F7C10-38FD-8B4A-B6D1-8D19234E83CB}" type="slidenum">
              <a:rPr lang="es-MX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s-MX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60658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9919" y="801731"/>
            <a:ext cx="10515600" cy="39275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ORDENACIÓN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529063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s-MX" sz="1800" dirty="0">
                <a:latin typeface="Calibri" charset="0"/>
              </a:rPr>
              <a:t>Los principales métodos de ordenación son los siguientes:</a:t>
            </a:r>
          </a:p>
          <a:p>
            <a:endParaRPr lang="es-MX" sz="1800" dirty="0">
              <a:latin typeface="Calibri" charset="0"/>
            </a:endParaRPr>
          </a:p>
          <a:p>
            <a:endParaRPr lang="es-MX" sz="1800" dirty="0">
              <a:latin typeface="Calibri" charset="0"/>
            </a:endParaRPr>
          </a:p>
          <a:p>
            <a:r>
              <a:rPr lang="es-MX" sz="1800" dirty="0">
                <a:latin typeface="Calibri" charset="0"/>
              </a:rPr>
              <a:t> Alfabético</a:t>
            </a:r>
          </a:p>
          <a:p>
            <a:r>
              <a:rPr lang="es-MX" sz="1800" dirty="0">
                <a:latin typeface="Calibri" charset="0"/>
              </a:rPr>
              <a:t>Onomástico </a:t>
            </a:r>
          </a:p>
          <a:p>
            <a:r>
              <a:rPr lang="es-MX" sz="1800" dirty="0">
                <a:latin typeface="Calibri" charset="0"/>
              </a:rPr>
              <a:t>Numérico progresivo</a:t>
            </a:r>
          </a:p>
          <a:p>
            <a:r>
              <a:rPr lang="es-MX" sz="1800" dirty="0">
                <a:latin typeface="Calibri" charset="0"/>
              </a:rPr>
              <a:t>Cronológico </a:t>
            </a:r>
          </a:p>
          <a:p>
            <a:r>
              <a:rPr lang="es-MX" sz="1800" dirty="0">
                <a:latin typeface="Calibri" charset="0"/>
              </a:rPr>
              <a:t>Geográfico </a:t>
            </a:r>
          </a:p>
          <a:p>
            <a:r>
              <a:rPr lang="es-MX" sz="1800" dirty="0">
                <a:latin typeface="Calibri" charset="0"/>
              </a:rPr>
              <a:t>Cromático </a:t>
            </a:r>
          </a:p>
          <a:p>
            <a:r>
              <a:rPr lang="es-MX" sz="1800" dirty="0">
                <a:latin typeface="Calibri" charset="0"/>
              </a:rPr>
              <a:t>Estructural</a:t>
            </a:r>
          </a:p>
          <a:p>
            <a:r>
              <a:rPr lang="es-MX" sz="1800" dirty="0">
                <a:latin typeface="Calibri" charset="0"/>
              </a:rPr>
              <a:t>Funcional</a:t>
            </a:r>
          </a:p>
          <a:p>
            <a:r>
              <a:rPr lang="es-MX" sz="1800" dirty="0">
                <a:latin typeface="Calibri" charset="0"/>
              </a:rPr>
              <a:t>Mixto, (como los alfanuméricos). </a:t>
            </a:r>
          </a:p>
          <a:p>
            <a:endParaRPr lang="es-MX" sz="18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7847013" y="5619750"/>
            <a:ext cx="2125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92873899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s-MX" sz="2000" dirty="0">
                <a:solidFill>
                  <a:schemeClr val="tx1"/>
                </a:solidFill>
                <a:latin typeface="Calibri" charset="0"/>
              </a:rPr>
              <a:t>El mobiliario donde se depositan los archivos debe también identificarse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838200" y="1466335"/>
            <a:ext cx="10515600" cy="471062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MX" dirty="0">
                <a:latin typeface="Calibri" charset="0"/>
              </a:rPr>
              <a:t>Archiveros, estantes, cajas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2888" y="2097088"/>
            <a:ext cx="6697662" cy="338455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>
              <a:solidFill>
                <a:schemeClr val="lt1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H="1">
            <a:off x="3108325" y="3789363"/>
            <a:ext cx="33845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H="1">
            <a:off x="5411788" y="3789363"/>
            <a:ext cx="33845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82889" y="2097088"/>
            <a:ext cx="865187" cy="46831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E1N1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00600" y="2097088"/>
            <a:ext cx="863600" cy="46831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E2N1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04063" y="2097088"/>
            <a:ext cx="863600" cy="468312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E3N1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782888" y="3213100"/>
            <a:ext cx="66976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2782888" y="4292600"/>
            <a:ext cx="66976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04063" y="3213101"/>
            <a:ext cx="863600" cy="4683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E3N2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800600" y="3213101"/>
            <a:ext cx="863600" cy="4683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E2N2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782889" y="3213101"/>
            <a:ext cx="865187" cy="4683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E1N2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04063" y="4292601"/>
            <a:ext cx="863600" cy="4683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E3N3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00600" y="4292601"/>
            <a:ext cx="863600" cy="4683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E2N3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782889" y="4292601"/>
            <a:ext cx="865187" cy="46831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lt1"/>
                </a:solidFill>
              </a:rPr>
              <a:t>E1N3</a:t>
            </a:r>
          </a:p>
        </p:txBody>
      </p:sp>
      <p:sp>
        <p:nvSpPr>
          <p:cNvPr id="122897" name="Rectángulo 1"/>
          <p:cNvSpPr>
            <a:spLocks noChangeArrowheads="1"/>
          </p:cNvSpPr>
          <p:nvPr/>
        </p:nvSpPr>
        <p:spPr bwMode="auto">
          <a:xfrm>
            <a:off x="7831138" y="5864226"/>
            <a:ext cx="237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888580784"/>
      </p:ext>
    </p:extLst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372055"/>
            <a:ext cx="45005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000" u="sng" dirty="0">
                <a:solidFill>
                  <a:schemeClr val="tx1"/>
                </a:solidFill>
                <a:latin typeface="Franklin Gothic Book" charset="0"/>
              </a:rPr>
              <a:t>Descripción archivística </a:t>
            </a:r>
            <a:br>
              <a:rPr lang="es-MX" sz="2000" dirty="0">
                <a:latin typeface="Franklin Gothic Book" charset="0"/>
              </a:rPr>
            </a:br>
            <a:endParaRPr lang="es-MX" sz="2000" dirty="0">
              <a:latin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8631" y="5674440"/>
            <a:ext cx="12982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362099"/>
      </p:ext>
    </p:extLst>
  </p:cSld>
  <p:clrMapOvr>
    <a:masterClrMapping/>
  </p:clrMapOvr>
  <p:transition spd="slow"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1724" y="266271"/>
            <a:ext cx="10515600" cy="63989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>
                <a:latin typeface="Calibri" charset="0"/>
              </a:rPr>
              <a:t>Sentido de la descripción</a:t>
            </a:r>
            <a:endParaRPr lang="es-MX" sz="32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78448" y="1589752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>
              <a:latin typeface="Calibri" charset="0"/>
            </a:endParaRPr>
          </a:p>
          <a:p>
            <a:endParaRPr lang="es-MX" sz="2000">
              <a:latin typeface="Calibri" charset="0"/>
            </a:endParaRPr>
          </a:p>
          <a:p>
            <a:r>
              <a:rPr lang="es-MX" sz="2000">
                <a:latin typeface="Calibri" charset="0"/>
              </a:rPr>
              <a:t>La descripción archivística es una actividad medular para la organización de archivos. Este proceso de gestión documental se liga de manera directa con la clasificación archivística y, a su vez, permite la correcta ejecución de los procesos de valoración documental, pues no se puede valorar, en estricto sentido, aquella documentación que no ha sido previamente descrita. </a:t>
            </a:r>
          </a:p>
          <a:p>
            <a:endParaRPr lang="es-MX" sz="20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775254" y="5017444"/>
            <a:ext cx="2738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85777216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935" y="175619"/>
            <a:ext cx="10515600" cy="67284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latin typeface="Calibri" charset="0"/>
              </a:rPr>
              <a:t>Propósitos de la descripción</a:t>
            </a:r>
            <a:endParaRPr lang="es-MX" sz="28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5254" y="116123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latin typeface="Calibri" charset="0"/>
              </a:rPr>
              <a:t>Obtener y registrar la información contenida en los documentos</a:t>
            </a:r>
          </a:p>
          <a:p>
            <a:pPr>
              <a:buFont typeface="Arial" charset="0"/>
              <a:buNone/>
            </a:pPr>
            <a:r>
              <a:rPr lang="es-MX" sz="2000" dirty="0">
                <a:latin typeface="Calibri" charset="0"/>
              </a:rPr>
              <a:t> </a:t>
            </a:r>
          </a:p>
          <a:p>
            <a:r>
              <a:rPr lang="es-MX" sz="2000" dirty="0">
                <a:latin typeface="Calibri" charset="0"/>
              </a:rPr>
              <a:t>Explicar su contexto y contenido</a:t>
            </a:r>
          </a:p>
          <a:p>
            <a:pPr>
              <a:buFont typeface="Arial" charset="0"/>
              <a:buNone/>
            </a:pPr>
            <a:r>
              <a:rPr lang="es-MX" sz="2000" dirty="0">
                <a:latin typeface="Calibri" charset="0"/>
              </a:rPr>
              <a:t> </a:t>
            </a:r>
          </a:p>
          <a:p>
            <a:r>
              <a:rPr lang="es-MX" sz="2000" dirty="0">
                <a:latin typeface="Calibri" charset="0"/>
              </a:rPr>
              <a:t>Formular los instrumentos descriptivos que resulten necesarios en cada archivo</a:t>
            </a:r>
          </a:p>
          <a:p>
            <a:pPr>
              <a:buFont typeface="Arial" charset="0"/>
              <a:buNone/>
            </a:pPr>
            <a:r>
              <a:rPr lang="es-MX" sz="2000" dirty="0">
                <a:latin typeface="Calibri" charset="0"/>
              </a:rPr>
              <a:t> </a:t>
            </a:r>
          </a:p>
          <a:p>
            <a:r>
              <a:rPr lang="es-MX" sz="2000" dirty="0">
                <a:latin typeface="Calibri" charset="0"/>
              </a:rPr>
              <a:t>Hacer accesibles a cualquier usuario los documentos de archivo</a:t>
            </a:r>
          </a:p>
          <a:p>
            <a:pPr>
              <a:buFont typeface="Arial" charset="0"/>
              <a:buNone/>
            </a:pPr>
            <a:r>
              <a:rPr lang="es-MX" sz="2000" dirty="0">
                <a:latin typeface="Calibri" charset="0"/>
              </a:rPr>
              <a:t> </a:t>
            </a:r>
          </a:p>
          <a:p>
            <a:r>
              <a:rPr lang="es-MX" sz="2000" dirty="0">
                <a:latin typeface="Calibri" charset="0"/>
              </a:rPr>
              <a:t>Utilizar esas herramientas para controlar e intercambiar información, facilitando la consulta de ésta, sea en el propio archivo o a distancia</a:t>
            </a:r>
          </a:p>
          <a:p>
            <a:endParaRPr lang="es-MX" sz="2000" dirty="0">
              <a:latin typeface="Calibri" charset="0"/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8688294" y="5769081"/>
            <a:ext cx="25003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5139402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uadroTexto 1"/>
          <p:cNvSpPr txBox="1">
            <a:spLocks noChangeArrowheads="1"/>
          </p:cNvSpPr>
          <p:nvPr/>
        </p:nvSpPr>
        <p:spPr bwMode="auto">
          <a:xfrm>
            <a:off x="2273301" y="1163638"/>
            <a:ext cx="6185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Primer pilar: Teoría y metodología de la Gestión de Documentos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067697" y="2179639"/>
            <a:ext cx="1742303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Teoría y metodología de la Gestión de Documentos y la Administración de Archivos</a:t>
            </a:r>
          </a:p>
        </p:txBody>
      </p:sp>
      <p:cxnSp>
        <p:nvCxnSpPr>
          <p:cNvPr id="6" name="Conector recto de flecha 5"/>
          <p:cNvCxnSpPr>
            <a:stCxn id="4" idx="3"/>
          </p:cNvCxnSpPr>
          <p:nvPr/>
        </p:nvCxnSpPr>
        <p:spPr>
          <a:xfrm flipV="1">
            <a:off x="3810000" y="2379666"/>
            <a:ext cx="1938338" cy="1417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6" name="CuadroTexto 6"/>
          <p:cNvSpPr txBox="1">
            <a:spLocks noChangeArrowheads="1"/>
          </p:cNvSpPr>
          <p:nvPr/>
        </p:nvSpPr>
        <p:spPr bwMode="auto">
          <a:xfrm>
            <a:off x="5748339" y="2179638"/>
            <a:ext cx="197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/>
              <a:t>Origen y desarrollo</a:t>
            </a:r>
          </a:p>
        </p:txBody>
      </p:sp>
      <p:cxnSp>
        <p:nvCxnSpPr>
          <p:cNvPr id="9" name="Conector recto de flecha 8"/>
          <p:cNvCxnSpPr>
            <a:stCxn id="4" idx="3"/>
          </p:cNvCxnSpPr>
          <p:nvPr/>
        </p:nvCxnSpPr>
        <p:spPr>
          <a:xfrm flipV="1">
            <a:off x="3810000" y="3797300"/>
            <a:ext cx="193833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8" name="CuadroTexto 9"/>
          <p:cNvSpPr txBox="1">
            <a:spLocks noChangeArrowheads="1"/>
          </p:cNvSpPr>
          <p:nvPr/>
        </p:nvSpPr>
        <p:spPr bwMode="auto">
          <a:xfrm>
            <a:off x="5895975" y="3611564"/>
            <a:ext cx="2306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Archivística tradicional</a:t>
            </a:r>
          </a:p>
        </p:txBody>
      </p:sp>
      <p:cxnSp>
        <p:nvCxnSpPr>
          <p:cNvPr id="12" name="Conector recto de flecha 11"/>
          <p:cNvCxnSpPr>
            <a:stCxn id="4" idx="3"/>
          </p:cNvCxnSpPr>
          <p:nvPr/>
        </p:nvCxnSpPr>
        <p:spPr>
          <a:xfrm>
            <a:off x="3810000" y="3797302"/>
            <a:ext cx="1938338" cy="1336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80" name="CuadroTexto 12"/>
          <p:cNvSpPr txBox="1">
            <a:spLocks noChangeArrowheads="1"/>
          </p:cNvSpPr>
          <p:nvPr/>
        </p:nvSpPr>
        <p:spPr bwMode="auto">
          <a:xfrm>
            <a:off x="5895975" y="4948239"/>
            <a:ext cx="220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Archivística integrada</a:t>
            </a:r>
          </a:p>
        </p:txBody>
      </p:sp>
      <p:sp>
        <p:nvSpPr>
          <p:cNvPr id="2" name="Cerrar llave 1"/>
          <p:cNvSpPr/>
          <p:nvPr/>
        </p:nvSpPr>
        <p:spPr>
          <a:xfrm>
            <a:off x="7720014" y="1853514"/>
            <a:ext cx="723770" cy="10462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8526163" y="2053450"/>
            <a:ext cx="27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Principio de Procedencia y </a:t>
            </a:r>
          </a:p>
          <a:p>
            <a:r>
              <a:rPr lang="es-MX" dirty="0"/>
              <a:t>orden original</a:t>
            </a:r>
          </a:p>
        </p:txBody>
      </p:sp>
      <p:sp>
        <p:nvSpPr>
          <p:cNvPr id="13" name="Cerrar llave 12"/>
          <p:cNvSpPr/>
          <p:nvPr/>
        </p:nvSpPr>
        <p:spPr>
          <a:xfrm>
            <a:off x="7802393" y="3273404"/>
            <a:ext cx="723770" cy="10462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553957" y="3612119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Misión: custodios de la Historia</a:t>
            </a:r>
          </a:p>
        </p:txBody>
      </p:sp>
      <p:sp>
        <p:nvSpPr>
          <p:cNvPr id="15" name="Cerrar llave 14"/>
          <p:cNvSpPr/>
          <p:nvPr/>
        </p:nvSpPr>
        <p:spPr>
          <a:xfrm>
            <a:off x="7886765" y="4610079"/>
            <a:ext cx="723770" cy="10462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8581785" y="4732954"/>
            <a:ext cx="3082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Nuevas realidades/ </a:t>
            </a:r>
          </a:p>
          <a:p>
            <a:r>
              <a:rPr lang="es-MX" dirty="0"/>
              <a:t>nuevos propósitos: Gestión de </a:t>
            </a:r>
          </a:p>
          <a:p>
            <a:r>
              <a:rPr lang="es-MX" dirty="0"/>
              <a:t>documentos</a:t>
            </a: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192339" y="5807099"/>
            <a:ext cx="10775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100" dirty="0">
                <a:solidFill>
                  <a:schemeClr val="tx1"/>
                </a:solidFill>
              </a:rPr>
              <a:t>México, 2019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2165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654050"/>
          </a:xfrm>
        </p:spPr>
        <p:txBody>
          <a:bodyPr/>
          <a:lstStyle/>
          <a:p>
            <a:pPr eaLnBrk="1" hangingPunct="1"/>
            <a:r>
              <a:rPr lang="es-MX" sz="2000" dirty="0">
                <a:solidFill>
                  <a:schemeClr val="tx1"/>
                </a:solidFill>
                <a:latin typeface="Calibri" charset="0"/>
              </a:rPr>
              <a:t>Principales instrumentos descriptivos</a:t>
            </a:r>
            <a:endParaRPr lang="es-ES" sz="20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280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087" y="1078773"/>
            <a:ext cx="7772400" cy="4786312"/>
          </a:xfrm>
        </p:spPr>
      </p:pic>
      <p:sp>
        <p:nvSpPr>
          <p:cNvPr id="1280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D3DE91-5DE8-604F-987B-AD658B642AAF}" type="slidenum">
              <a:rPr lang="es-MX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s-MX" sz="1200">
              <a:solidFill>
                <a:srgbClr val="898989"/>
              </a:solidFill>
            </a:endParaRPr>
          </a:p>
        </p:txBody>
      </p:sp>
      <p:sp>
        <p:nvSpPr>
          <p:cNvPr id="128004" name="TextBox 5"/>
          <p:cNvSpPr txBox="1">
            <a:spLocks noChangeArrowheads="1"/>
          </p:cNvSpPr>
          <p:nvPr/>
        </p:nvSpPr>
        <p:spPr bwMode="auto">
          <a:xfrm>
            <a:off x="9953726" y="5865085"/>
            <a:ext cx="9701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75"/>
              </a:spcBef>
            </a:pPr>
            <a:endParaRPr lang="es-ES" sz="1100" b="1" dirty="0"/>
          </a:p>
          <a:p>
            <a:pPr eaLnBrk="1" hangingPunct="1">
              <a:spcBef>
                <a:spcPts val="575"/>
              </a:spcBef>
            </a:pPr>
            <a:r>
              <a:rPr lang="es-ES" sz="1100" b="1" dirty="0"/>
              <a:t>México, 2019</a:t>
            </a:r>
            <a:endParaRPr lang="es-MX" sz="1100" dirty="0"/>
          </a:p>
          <a:p>
            <a:pPr eaLnBrk="1" hangingPunct="1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836229305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125539"/>
            <a:ext cx="58578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Rectángulo 2"/>
          <p:cNvSpPr>
            <a:spLocks noChangeArrowheads="1"/>
          </p:cNvSpPr>
          <p:nvPr/>
        </p:nvSpPr>
        <p:spPr bwMode="auto">
          <a:xfrm>
            <a:off x="1884364" y="6032500"/>
            <a:ext cx="2581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dirty="0"/>
              <a:t>México, 2019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14616" y="545864"/>
            <a:ext cx="35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Acceso  a la Información Archivística</a:t>
            </a:r>
          </a:p>
        </p:txBody>
      </p:sp>
    </p:spTree>
    <p:extLst>
      <p:ext uri="{BB962C8B-B14F-4D97-AF65-F5344CB8AC3E}">
        <p14:creationId xmlns:p14="http://schemas.microsoft.com/office/powerpoint/2010/main" val="13040526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349375"/>
            <a:ext cx="45005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000" u="sng" dirty="0">
                <a:solidFill>
                  <a:schemeClr val="tx1"/>
                </a:solidFill>
                <a:latin typeface="Franklin Gothic Book" charset="0"/>
              </a:rPr>
              <a:t>Valoración documental</a:t>
            </a:r>
            <a:br>
              <a:rPr lang="es-MX" sz="2000" dirty="0">
                <a:latin typeface="Franklin Gothic Book" charset="0"/>
              </a:rPr>
            </a:br>
            <a:endParaRPr lang="es-MX" sz="2000" dirty="0">
              <a:latin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8631" y="5674440"/>
            <a:ext cx="12982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9075858"/>
      </p:ext>
    </p:extLst>
  </p:cSld>
  <p:clrMapOvr>
    <a:masterClrMapping/>
  </p:clrMapOvr>
  <p:transition spd="slow"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9302" y="760543"/>
            <a:ext cx="10515600" cy="66460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latin typeface="Calibri" charset="0"/>
              </a:rPr>
              <a:t>Valoración documental</a:t>
            </a:r>
            <a:endParaRPr lang="es-MX" sz="28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51690" y="1499286"/>
            <a:ext cx="8596668" cy="38665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>
              <a:latin typeface="Calibri" charset="0"/>
            </a:endParaRPr>
          </a:p>
          <a:p>
            <a:endParaRPr lang="es-ES" sz="2400">
              <a:latin typeface="Calibri" charset="0"/>
            </a:endParaRPr>
          </a:p>
          <a:p>
            <a:endParaRPr lang="es-ES" sz="2400">
              <a:latin typeface="Calibri" charset="0"/>
            </a:endParaRPr>
          </a:p>
          <a:p>
            <a:r>
              <a:rPr lang="es-ES" sz="2400">
                <a:latin typeface="Calibri" charset="0"/>
              </a:rPr>
              <a:t>Es el proceso de identificación y asignación de valores administrativos, legales y fiscales, aplicados a las </a:t>
            </a:r>
            <a:r>
              <a:rPr lang="es-ES" sz="2400" i="1">
                <a:latin typeface="Calibri" charset="0"/>
              </a:rPr>
              <a:t>series documentales</a:t>
            </a:r>
            <a:r>
              <a:rPr lang="es-ES" sz="2400">
                <a:latin typeface="Calibri" charset="0"/>
              </a:rPr>
              <a:t> de un Archivo y, consecuentemente, a los expedientes que conformen a cada serie</a:t>
            </a:r>
            <a:endParaRPr lang="es-MX" sz="2400" dirty="0">
              <a:latin typeface="Calibri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719607" y="5181194"/>
            <a:ext cx="2581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7752282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35188" y="1125538"/>
            <a:ext cx="76327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>
              <a:spcBef>
                <a:spcPts val="575"/>
              </a:spcBef>
              <a:defRPr/>
            </a:pPr>
            <a:r>
              <a:rPr lang="es-MX" dirty="0"/>
              <a:t>Los propósitos esenciales de la Valoración de Documentos son los siguientes:</a:t>
            </a:r>
          </a:p>
          <a:p>
            <a:pPr marL="273050" indent="-273050">
              <a:spcBef>
                <a:spcPts val="575"/>
              </a:spcBef>
              <a:defRPr/>
            </a:pPr>
            <a:endParaRPr lang="es-MX" dirty="0"/>
          </a:p>
          <a:p>
            <a:pPr marL="273050" indent="-273050">
              <a:spcBef>
                <a:spcPts val="575"/>
              </a:spcBef>
              <a:defRPr/>
            </a:pPr>
            <a:r>
              <a:rPr lang="es-MX" dirty="0"/>
              <a:t>* Determinar los plazos de conservación o vigencia de los expedientes y series, de conformidad con sus valores primarios y secundarios</a:t>
            </a:r>
          </a:p>
          <a:p>
            <a:pPr marL="273050" indent="-273050">
              <a:spcBef>
                <a:spcPts val="575"/>
              </a:spcBef>
              <a:defRPr/>
            </a:pPr>
            <a:endParaRPr lang="es-MX" dirty="0"/>
          </a:p>
          <a:p>
            <a:pPr marL="273050" indent="-273050">
              <a:spcBef>
                <a:spcPts val="575"/>
              </a:spcBef>
              <a:defRPr/>
            </a:pPr>
            <a:r>
              <a:rPr lang="es-MX" dirty="0"/>
              <a:t>* Posibilitar la circulación de la información archivística dentro del sistema institucional de Archivos</a:t>
            </a:r>
          </a:p>
          <a:p>
            <a:pPr marL="273050" indent="-273050">
              <a:spcBef>
                <a:spcPts val="575"/>
              </a:spcBef>
              <a:defRPr/>
            </a:pPr>
            <a:endParaRPr lang="es-MX" dirty="0"/>
          </a:p>
          <a:p>
            <a:pPr marL="285750" indent="-285750">
              <a:spcBef>
                <a:spcPts val="575"/>
              </a:spcBef>
              <a:buFontTx/>
              <a:buChar char="•"/>
              <a:defRPr/>
            </a:pPr>
            <a:r>
              <a:rPr lang="es-MX" dirty="0"/>
              <a:t>Determinar el destino final, esto es, la disposición documental, de los expedientes y series, una vez que concluyen sus vigencias, con el fin de seleccionar la información histórica de las instituciones o proceder a su depuración definitiva en caso de que no tenga valores secundarios que ameriten su conservación permanente en un Archivo Histórico</a:t>
            </a:r>
          </a:p>
          <a:p>
            <a:pPr marL="285750" indent="-285750">
              <a:spcBef>
                <a:spcPts val="575"/>
              </a:spcBef>
              <a:buFontTx/>
              <a:buChar char="•"/>
              <a:defRPr/>
            </a:pPr>
            <a:endParaRPr lang="es-MX" dirty="0"/>
          </a:p>
          <a:p>
            <a:pPr marL="285750" indent="-285750">
              <a:spcBef>
                <a:spcPts val="575"/>
              </a:spcBef>
              <a:buFontTx/>
              <a:buChar char="•"/>
              <a:defRPr/>
            </a:pPr>
            <a:endParaRPr lang="es-MX" dirty="0"/>
          </a:p>
        </p:txBody>
      </p:sp>
      <p:sp>
        <p:nvSpPr>
          <p:cNvPr id="133122" name="Rectángulo 2"/>
          <p:cNvSpPr>
            <a:spLocks noChangeArrowheads="1"/>
          </p:cNvSpPr>
          <p:nvPr/>
        </p:nvSpPr>
        <p:spPr bwMode="auto">
          <a:xfrm>
            <a:off x="1884364" y="6032501"/>
            <a:ext cx="2581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282390749"/>
      </p:ext>
    </p:extLst>
  </p:cSld>
  <p:clrMapOvr>
    <a:masterClrMapping/>
  </p:clrMapOvr>
  <p:transition spd="slow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400" dirty="0">
                <a:solidFill>
                  <a:schemeClr val="tx1"/>
                </a:solidFill>
                <a:latin typeface="Calibri" charset="0"/>
              </a:rPr>
              <a:t>Valoración documental</a:t>
            </a:r>
            <a:endParaRPr lang="es-ES" sz="24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34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481138"/>
            <a:ext cx="8229600" cy="4108450"/>
          </a:xfrm>
        </p:spPr>
      </p:pic>
      <p:sp>
        <p:nvSpPr>
          <p:cNvPr id="134147" name="Rectángulo 3"/>
          <p:cNvSpPr>
            <a:spLocks noChangeArrowheads="1"/>
          </p:cNvSpPr>
          <p:nvPr/>
        </p:nvSpPr>
        <p:spPr bwMode="auto">
          <a:xfrm>
            <a:off x="1884364" y="6032501"/>
            <a:ext cx="2581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239803077"/>
      </p:ext>
    </p:extLst>
  </p:cSld>
  <p:clrMapOvr>
    <a:masterClrMapping/>
  </p:clrMapOvr>
  <p:transition spd="slow"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1992313" y="1052513"/>
            <a:ext cx="4373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dirty="0"/>
              <a:t>Valores primarios: </a:t>
            </a:r>
            <a:r>
              <a:rPr lang="ja-JP" altLang="es-MX" dirty="0"/>
              <a:t>“</a:t>
            </a:r>
            <a:r>
              <a:rPr lang="es-MX" dirty="0"/>
              <a:t>Arsenal del derecho</a:t>
            </a:r>
            <a:r>
              <a:rPr lang="ja-JP" altLang="es-MX" dirty="0"/>
              <a:t>”</a:t>
            </a:r>
            <a:endParaRPr lang="es-MX" dirty="0"/>
          </a:p>
        </p:txBody>
      </p:sp>
      <p:sp>
        <p:nvSpPr>
          <p:cNvPr id="3" name="Rectangle 2"/>
          <p:cNvSpPr/>
          <p:nvPr/>
        </p:nvSpPr>
        <p:spPr>
          <a:xfrm>
            <a:off x="2135189" y="2205038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Administrativo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187" y="3429000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Legal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5189" y="4941888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Fiscal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2264" y="2133600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Uso de gestión de los documentos de archivo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2264" y="3429000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Determinado por disposiciones jurídicas que establecen los términos de prescripción legal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2264" y="4941888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Determinado por disposiciones fiscales que establecen los términos de prescripción legal</a:t>
            </a:r>
          </a:p>
        </p:txBody>
      </p: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4367213" y="2636838"/>
            <a:ext cx="2305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67213" y="3933825"/>
            <a:ext cx="2305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67213" y="5373688"/>
            <a:ext cx="2305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9273406" y="5944483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171621120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1992313" y="1052514"/>
            <a:ext cx="474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/>
              <a:t>Valores secundarios: </a:t>
            </a:r>
            <a:r>
              <a:rPr lang="ja-JP" altLang="es-MX"/>
              <a:t>“</a:t>
            </a:r>
            <a:r>
              <a:rPr lang="es-MX"/>
              <a:t>Arsenal de la historia</a:t>
            </a:r>
            <a:r>
              <a:rPr lang="ja-JP" altLang="es-MX"/>
              <a:t>”</a:t>
            </a:r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135189" y="2205038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Evidencial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189" y="3573463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Testimonia</a:t>
            </a:r>
            <a:r>
              <a:rPr lang="es-MX" dirty="0"/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5189" y="4941888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Informativo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2264" y="2133600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Información que proteja derechos jurídicos, civiles, humanos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2264" y="3429000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Reflejan la evolución de las atribuciones y funciones de los organismos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2263" y="4725987"/>
            <a:ext cx="22320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Perpetua" charset="0"/>
                <a:ea typeface="ＭＳ Ｐゴシック" charset="0"/>
                <a:cs typeface="Arial" charset="0"/>
              </a:rPr>
              <a:t>Los que aportan contribuciones sustanciales a la investigación histórica</a:t>
            </a:r>
          </a:p>
        </p:txBody>
      </p: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4367213" y="2636838"/>
            <a:ext cx="2305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67213" y="3933825"/>
            <a:ext cx="2305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67213" y="5373688"/>
            <a:ext cx="2305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9542913" y="5739565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4093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02996" y="1408670"/>
            <a:ext cx="7874000" cy="46238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None/>
            </a:pPr>
            <a:r>
              <a:rPr lang="es-MX" sz="200" dirty="0">
                <a:latin typeface="Calibri" charset="0"/>
              </a:rPr>
              <a:t>	</a:t>
            </a:r>
            <a:endParaRPr lang="es-ES" sz="14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s-ES" sz="18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s-ES" sz="18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s-ES" sz="1800" dirty="0">
                <a:latin typeface="Calibri" charset="0"/>
              </a:rPr>
              <a:t>¿ Qué es la Disposición documental?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s-ES" sz="18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s-ES" sz="1800" dirty="0">
                <a:latin typeface="Calibri" charset="0"/>
              </a:rPr>
              <a:t>Es el destino sucesivo inmediato de los expedientes dentro del Sistema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s-ES" sz="1800" dirty="0">
                <a:latin typeface="Calibri" charset="0"/>
              </a:rPr>
              <a:t>Institucional de Archivos, una vez que prescriben sus valores primarios. Así, el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s-ES" sz="1800" dirty="0">
                <a:latin typeface="Calibri" charset="0"/>
              </a:rPr>
              <a:t>destino inmediato de los expedientes cuya utilidad administrativa o de gestión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s-ES" sz="1800" dirty="0">
                <a:latin typeface="Calibri" charset="0"/>
              </a:rPr>
              <a:t>prescriba en el Archivo de Trámite, será el Archivo de Concentración. El destino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s-ES" sz="1800" dirty="0">
                <a:latin typeface="Calibri" charset="0"/>
              </a:rPr>
              <a:t>inmediato de los expedientes que prescriben en el Archivo de concentración será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s-ES" sz="1800" dirty="0">
                <a:latin typeface="Calibri" charset="0"/>
              </a:rPr>
              <a:t>la selección de los mismos como Archivo Histórico o su depuración definitiva.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s-ES" sz="18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s-MX" sz="18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s-MX" sz="1800" dirty="0"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s-ES" sz="18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s-ES" sz="1800" dirty="0">
              <a:latin typeface="Calibri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73427" y="938770"/>
            <a:ext cx="7772400" cy="469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>
                <a:latin typeface="Calibri" charset="0"/>
              </a:rPr>
              <a:t>Valoración, definiciones e instrumentos</a:t>
            </a:r>
            <a:br>
              <a:rPr lang="es-MX" sz="2000">
                <a:latin typeface="Calibri" charset="0"/>
              </a:rPr>
            </a:br>
            <a:endParaRPr lang="es-ES" sz="2000" dirty="0">
              <a:latin typeface="Calibri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647114" y="5894001"/>
            <a:ext cx="2581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9335041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52060" y="873342"/>
            <a:ext cx="7772400" cy="48590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>
                <a:latin typeface="Calibri" charset="0"/>
              </a:rPr>
              <a:t>Acciones de Disposición Documental</a:t>
            </a:r>
            <a:br>
              <a:rPr lang="es-MX" sz="2000">
                <a:latin typeface="Calibri" charset="0"/>
              </a:rPr>
            </a:br>
            <a:endParaRPr lang="es-MX" sz="20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8227" y="1359244"/>
            <a:ext cx="7772400" cy="49136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Bef>
                <a:spcPts val="575"/>
              </a:spcBef>
              <a:buFont typeface="Arial" panose="020B0604020202020204" pitchFamily="34" charset="0"/>
              <a:buNone/>
            </a:pPr>
            <a:endParaRPr lang="es-MX" sz="1600" dirty="0">
              <a:latin typeface="Calibri" charset="0"/>
            </a:endParaRPr>
          </a:p>
          <a:p>
            <a:pPr marL="273050" indent="-273050">
              <a:spcBef>
                <a:spcPts val="575"/>
              </a:spcBef>
              <a:buFont typeface="Wingdings 2" charset="0"/>
              <a:buAutoNum type="arabicPeriod"/>
            </a:pPr>
            <a:endParaRPr lang="es-MX" sz="2000" dirty="0">
              <a:latin typeface="Calibri" charset="0"/>
            </a:endParaRPr>
          </a:p>
          <a:p>
            <a:pPr marL="0" indent="0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1. La selección  completa de los expedientes de la series para su conservación permanente como archivo histórico</a:t>
            </a:r>
          </a:p>
          <a:p>
            <a:pPr marL="0" indent="0">
              <a:spcBef>
                <a:spcPts val="575"/>
              </a:spcBef>
              <a:buFont typeface="Arial" panose="020B0604020202020204" pitchFamily="34" charset="0"/>
              <a:buNone/>
            </a:pPr>
            <a:endParaRPr lang="es-MX" sz="2000" dirty="0">
              <a:latin typeface="Calibri" charset="0"/>
            </a:endParaRPr>
          </a:p>
          <a:p>
            <a:pPr marL="0" indent="0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2. La depuración de todos los expedientes de la serie</a:t>
            </a:r>
          </a:p>
          <a:p>
            <a:pPr marL="0" indent="0">
              <a:spcBef>
                <a:spcPts val="575"/>
              </a:spcBef>
              <a:buFont typeface="Arial" panose="020B0604020202020204" pitchFamily="34" charset="0"/>
              <a:buNone/>
            </a:pPr>
            <a:endParaRPr lang="es-MX" sz="2000" dirty="0">
              <a:latin typeface="Calibri" charset="0"/>
            </a:endParaRPr>
          </a:p>
          <a:p>
            <a:pPr marL="0" indent="0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3. La aplicación de un muestreo de los expedientes, generalmente sistemático, para su selección y depuración del resto</a:t>
            </a:r>
          </a:p>
          <a:p>
            <a:pPr marL="0" indent="0">
              <a:spcBef>
                <a:spcPts val="575"/>
              </a:spcBef>
              <a:buFont typeface="Arial" panose="020B0604020202020204" pitchFamily="34" charset="0"/>
              <a:buNone/>
            </a:pPr>
            <a:endParaRPr lang="es-MX" sz="2000" dirty="0">
              <a:latin typeface="Calibri" charset="0"/>
            </a:endParaRPr>
          </a:p>
          <a:p>
            <a:pPr marL="0" indent="0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s-MX" sz="2000" dirty="0">
                <a:latin typeface="Calibri" charset="0"/>
              </a:rPr>
              <a:t>4. El cambio de soporte: eliminación del papel sin perder la información (migración de la información del soporte papel al soporte digital o microfílmico)</a:t>
            </a:r>
          </a:p>
          <a:p>
            <a:pPr marL="0" indent="0">
              <a:spcBef>
                <a:spcPts val="575"/>
              </a:spcBef>
              <a:buNone/>
            </a:pPr>
            <a:endParaRPr lang="es-MX" sz="2000" dirty="0">
              <a:latin typeface="Calibri" charset="0"/>
            </a:endParaRPr>
          </a:p>
          <a:p>
            <a:pPr marL="273050" indent="-273050">
              <a:spcBef>
                <a:spcPts val="575"/>
              </a:spcBef>
              <a:buFont typeface="Arial" panose="020B0604020202020204" pitchFamily="34" charset="0"/>
              <a:buNone/>
            </a:pPr>
            <a:endParaRPr lang="es-MX" sz="2000" dirty="0">
              <a:latin typeface="Calibri" charset="0"/>
            </a:endParaRPr>
          </a:p>
        </p:txBody>
      </p:sp>
      <p:sp>
        <p:nvSpPr>
          <p:cNvPr id="4" name="Rectángulo 4"/>
          <p:cNvSpPr>
            <a:spLocks noChangeArrowheads="1"/>
          </p:cNvSpPr>
          <p:nvPr/>
        </p:nvSpPr>
        <p:spPr bwMode="auto">
          <a:xfrm>
            <a:off x="7568472" y="6134358"/>
            <a:ext cx="2581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41672421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7351" y="1062681"/>
            <a:ext cx="419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Nuevas realidades: Seis factores esenciales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86465" y="2273643"/>
            <a:ext cx="100339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/>
              <a:t>Explosión de documentos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Teoría de la Valoración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Ciclo vital de los documentos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Vinculación de los archivos a los programas de Reforma y Modernización de la Administración Pública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Desarrollo de las nuevas tecnologías de la información</a:t>
            </a:r>
          </a:p>
          <a:p>
            <a:pPr marL="342900" indent="-342900"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Cultura de Transparencia, rendición de cuentas, gobierno abierto</a:t>
            </a: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2019344" y="5625867"/>
            <a:ext cx="10775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100" dirty="0">
                <a:solidFill>
                  <a:schemeClr val="tx1"/>
                </a:solidFill>
              </a:rPr>
              <a:t>México, 2019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0362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12110" y="2431357"/>
            <a:ext cx="691154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s-ES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s-ES" dirty="0">
                <a:latin typeface="Calibri" charset="0"/>
              </a:rPr>
              <a:t>¿Cuál es el instrumento de trabajo para Valorar a la documentación?</a:t>
            </a:r>
          </a:p>
          <a:p>
            <a:pPr>
              <a:lnSpc>
                <a:spcPct val="80000"/>
              </a:lnSpc>
            </a:pPr>
            <a:endParaRPr lang="es-ES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s-ES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s-ES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s-ES" dirty="0">
                <a:latin typeface="Calibri" charset="0"/>
              </a:rPr>
              <a:t>El principal instrumento de trabajo para asignar Valores, vigencias o plazos de  conservación de los documentos en los archivos institucionales, y determinar el destino de los expedientes al término de sus vigencias se denomina Catálogo de Disposición Documental.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59459" y="1482811"/>
            <a:ext cx="360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Catálogo de Disposición Documental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59303" y="5303793"/>
            <a:ext cx="143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417335283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s-MX" sz="2800" dirty="0">
                <a:solidFill>
                  <a:schemeClr val="tx1"/>
                </a:solidFill>
                <a:latin typeface="Calibri" charset="0"/>
              </a:rPr>
              <a:t>Catálogo de disposición documental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>
          <a:xfrm>
            <a:off x="1629628" y="1474074"/>
            <a:ext cx="8596668" cy="388077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MX" sz="2400" dirty="0">
                <a:latin typeface="Calibri" charset="0"/>
              </a:rPr>
              <a:t>Definición:</a:t>
            </a:r>
          </a:p>
          <a:p>
            <a:pPr eaLnBrk="1" hangingPunct="1"/>
            <a:endParaRPr lang="es-MX" sz="2400" dirty="0">
              <a:latin typeface="Calibri" charset="0"/>
            </a:endParaRPr>
          </a:p>
          <a:p>
            <a:pPr eaLnBrk="1" hangingPunct="1"/>
            <a:endParaRPr lang="es-MX" sz="2400" dirty="0">
              <a:latin typeface="Calibri" charset="0"/>
            </a:endParaRPr>
          </a:p>
          <a:p>
            <a:pPr eaLnBrk="1" hangingPunct="1"/>
            <a:r>
              <a:rPr lang="es-MX" sz="2400" dirty="0">
                <a:latin typeface="Calibri" charset="0"/>
              </a:rPr>
              <a:t>Registro general y sistemático que establece los valores documentales, los plazos de conservación, la vigencia documental, la clasificación de reserva o confidencialidad y el destino final de los expedientes</a:t>
            </a:r>
          </a:p>
          <a:p>
            <a:pPr eaLnBrk="1" hangingPunct="1"/>
            <a:endParaRPr lang="es-MX" sz="2400" dirty="0">
              <a:latin typeface="Calibri" charset="0"/>
            </a:endParaRPr>
          </a:p>
        </p:txBody>
      </p:sp>
      <p:sp>
        <p:nvSpPr>
          <p:cNvPr id="138243" name="Rectángulo 3"/>
          <p:cNvSpPr>
            <a:spLocks noChangeArrowheads="1"/>
          </p:cNvSpPr>
          <p:nvPr/>
        </p:nvSpPr>
        <p:spPr bwMode="auto">
          <a:xfrm>
            <a:off x="1884364" y="5710238"/>
            <a:ext cx="2581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862430570"/>
      </p:ext>
    </p:extLst>
  </p:cSld>
  <p:clrMapOvr>
    <a:masterClrMapping/>
  </p:clrMapOvr>
  <p:transition spd="slow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51611" y="1201783"/>
            <a:ext cx="701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Propósitos básicos de los instrumentos de control y consulta archivísticos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2392635" y="2040302"/>
            <a:ext cx="1617662" cy="323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Catálogo de Disposición Documental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4043602" y="2190496"/>
            <a:ext cx="1458686" cy="1437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35593" y="2040302"/>
            <a:ext cx="490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Establece los valores primarios, administrativos,</a:t>
            </a:r>
          </a:p>
          <a:p>
            <a:r>
              <a:rPr lang="es-MX" dirty="0"/>
              <a:t>Legales y fiscales o contables de la documentación</a:t>
            </a:r>
          </a:p>
        </p:txBody>
      </p:sp>
      <p:cxnSp>
        <p:nvCxnSpPr>
          <p:cNvPr id="8" name="Conector recto de flecha 7"/>
          <p:cNvCxnSpPr>
            <a:stCxn id="3" idx="3"/>
          </p:cNvCxnSpPr>
          <p:nvPr/>
        </p:nvCxnSpPr>
        <p:spPr>
          <a:xfrm flipV="1">
            <a:off x="4010298" y="3222172"/>
            <a:ext cx="1624149" cy="435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620361" y="2963068"/>
            <a:ext cx="4821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Registra las vigencias o plazos de conservación de</a:t>
            </a:r>
          </a:p>
          <a:p>
            <a:r>
              <a:rPr lang="es-MX" dirty="0"/>
              <a:t>las series documentales dentro de un Sistema</a:t>
            </a:r>
          </a:p>
          <a:p>
            <a:r>
              <a:rPr lang="es-MX" dirty="0"/>
              <a:t>Institucional de Archivos.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043603" y="3657965"/>
            <a:ext cx="1584357" cy="661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634446" y="4148616"/>
            <a:ext cx="4627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Permite la realización de procedimientos de </a:t>
            </a:r>
          </a:p>
          <a:p>
            <a:r>
              <a:rPr lang="es-MX" dirty="0"/>
              <a:t>Transferencia primaria y secundaria de los</a:t>
            </a:r>
          </a:p>
          <a:p>
            <a:r>
              <a:rPr lang="es-MX" dirty="0"/>
              <a:t>Expedientes asociados a cada serie documental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002699" y="3624181"/>
            <a:ext cx="1737360" cy="1906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740059" y="5207828"/>
            <a:ext cx="4474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Hace posible el desarrollo del ciclo vital de los</a:t>
            </a:r>
          </a:p>
          <a:p>
            <a:r>
              <a:rPr lang="es-MX" dirty="0"/>
              <a:t>Documentos y determina su destino final</a:t>
            </a:r>
          </a:p>
        </p:txBody>
      </p:sp>
      <p:sp>
        <p:nvSpPr>
          <p:cNvPr id="13" name="Rectángulo 1">
            <a:extLst>
              <a:ext uri="{FF2B5EF4-FFF2-40B4-BE49-F238E27FC236}">
                <a16:creationId xmlns:a16="http://schemas.microsoft.com/office/drawing/2014/main" id="{C33B56C3-40DC-4ECB-BCFD-E3E48BE9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430" y="5854159"/>
            <a:ext cx="213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60899120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AutoShape 2"/>
          <p:cNvSpPr>
            <a:spLocks noChangeAspect="1" noChangeArrowheads="1" noTextEdit="1"/>
          </p:cNvSpPr>
          <p:nvPr/>
        </p:nvSpPr>
        <p:spPr bwMode="auto">
          <a:xfrm>
            <a:off x="2206625" y="1631950"/>
            <a:ext cx="7921625" cy="40274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000" dirty="0">
                <a:solidFill>
                  <a:schemeClr val="tx1"/>
                </a:solidFill>
                <a:latin typeface="Calibri" charset="0"/>
              </a:rPr>
              <a:t>Diseño institucional para la operación de Archivos</a:t>
            </a:r>
            <a:endParaRPr lang="es-ES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41315" name="Line 4"/>
          <p:cNvSpPr>
            <a:spLocks noChangeShapeType="1"/>
          </p:cNvSpPr>
          <p:nvPr/>
        </p:nvSpPr>
        <p:spPr bwMode="auto">
          <a:xfrm>
            <a:off x="3359150" y="34290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16" name="Line 5"/>
          <p:cNvSpPr>
            <a:spLocks noChangeShapeType="1"/>
          </p:cNvSpPr>
          <p:nvPr/>
        </p:nvSpPr>
        <p:spPr bwMode="auto">
          <a:xfrm>
            <a:off x="3359150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17" name="Line 6"/>
          <p:cNvSpPr>
            <a:spLocks noChangeShapeType="1"/>
          </p:cNvSpPr>
          <p:nvPr/>
        </p:nvSpPr>
        <p:spPr bwMode="auto">
          <a:xfrm>
            <a:off x="6167438" y="357346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18" name="Rectangle 7"/>
          <p:cNvSpPr>
            <a:spLocks noChangeArrowheads="1"/>
          </p:cNvSpPr>
          <p:nvPr/>
        </p:nvSpPr>
        <p:spPr bwMode="auto">
          <a:xfrm>
            <a:off x="2368550" y="1773238"/>
            <a:ext cx="45085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 b="1"/>
              <a:t>Ciclo Vital/ Sistema Institucional de Archivos/Valoración</a:t>
            </a:r>
            <a:r>
              <a:rPr lang="es-ES" sz="1500" b="1">
                <a:solidFill>
                  <a:srgbClr val="FFFF00"/>
                </a:solidFill>
              </a:rPr>
              <a:t> </a:t>
            </a:r>
            <a:endParaRPr lang="es-ES"/>
          </a:p>
        </p:txBody>
      </p:sp>
      <p:sp>
        <p:nvSpPr>
          <p:cNvPr id="141319" name="Rectangle 8"/>
          <p:cNvSpPr>
            <a:spLocks noChangeArrowheads="1"/>
          </p:cNvSpPr>
          <p:nvPr/>
        </p:nvSpPr>
        <p:spPr bwMode="auto">
          <a:xfrm>
            <a:off x="3289300" y="199866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 b="1">
                <a:solidFill>
                  <a:srgbClr val="FFFF00"/>
                </a:solidFill>
              </a:rPr>
              <a:t> </a:t>
            </a:r>
            <a:endParaRPr lang="es-ES"/>
          </a:p>
        </p:txBody>
      </p:sp>
      <p:sp>
        <p:nvSpPr>
          <p:cNvPr id="141320" name="Rectangle 9"/>
          <p:cNvSpPr>
            <a:spLocks noChangeArrowheads="1"/>
          </p:cNvSpPr>
          <p:nvPr/>
        </p:nvSpPr>
        <p:spPr bwMode="auto">
          <a:xfrm>
            <a:off x="2368550" y="222726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1" name="Rectangle 10"/>
          <p:cNvSpPr>
            <a:spLocks noChangeArrowheads="1"/>
          </p:cNvSpPr>
          <p:nvPr/>
        </p:nvSpPr>
        <p:spPr bwMode="auto">
          <a:xfrm>
            <a:off x="2368550" y="2452688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2" name="Rectangle 11"/>
          <p:cNvSpPr>
            <a:spLocks noChangeArrowheads="1"/>
          </p:cNvSpPr>
          <p:nvPr/>
        </p:nvSpPr>
        <p:spPr bwMode="auto">
          <a:xfrm>
            <a:off x="2368550" y="2681288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3" name="Rectangle 12"/>
          <p:cNvSpPr>
            <a:spLocks noChangeArrowheads="1"/>
          </p:cNvSpPr>
          <p:nvPr/>
        </p:nvSpPr>
        <p:spPr bwMode="auto">
          <a:xfrm>
            <a:off x="2368550" y="290671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4" name="Rectangle 13"/>
          <p:cNvSpPr>
            <a:spLocks noChangeArrowheads="1"/>
          </p:cNvSpPr>
          <p:nvPr/>
        </p:nvSpPr>
        <p:spPr bwMode="auto">
          <a:xfrm>
            <a:off x="2368550" y="3132138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5" name="Rectangle 14"/>
          <p:cNvSpPr>
            <a:spLocks noChangeArrowheads="1"/>
          </p:cNvSpPr>
          <p:nvPr/>
        </p:nvSpPr>
        <p:spPr bwMode="auto">
          <a:xfrm>
            <a:off x="2368550" y="335597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6" name="Rectangle 15"/>
          <p:cNvSpPr>
            <a:spLocks noChangeArrowheads="1"/>
          </p:cNvSpPr>
          <p:nvPr/>
        </p:nvSpPr>
        <p:spPr bwMode="auto">
          <a:xfrm>
            <a:off x="2368550" y="3581400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7" name="Rectangle 16"/>
          <p:cNvSpPr>
            <a:spLocks noChangeArrowheads="1"/>
          </p:cNvSpPr>
          <p:nvPr/>
        </p:nvSpPr>
        <p:spPr bwMode="auto">
          <a:xfrm>
            <a:off x="2368550" y="380682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8" name="Rectangle 17"/>
          <p:cNvSpPr>
            <a:spLocks noChangeArrowheads="1"/>
          </p:cNvSpPr>
          <p:nvPr/>
        </p:nvSpPr>
        <p:spPr bwMode="auto">
          <a:xfrm>
            <a:off x="2368550" y="4032250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29" name="Rectangle 18"/>
          <p:cNvSpPr>
            <a:spLocks noChangeArrowheads="1"/>
          </p:cNvSpPr>
          <p:nvPr/>
        </p:nvSpPr>
        <p:spPr bwMode="auto">
          <a:xfrm>
            <a:off x="2368550" y="425767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0" name="Rectangle 19"/>
          <p:cNvSpPr>
            <a:spLocks noChangeArrowheads="1"/>
          </p:cNvSpPr>
          <p:nvPr/>
        </p:nvSpPr>
        <p:spPr bwMode="auto">
          <a:xfrm>
            <a:off x="2368550" y="4483100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1" name="Rectangle 20"/>
          <p:cNvSpPr>
            <a:spLocks noChangeArrowheads="1"/>
          </p:cNvSpPr>
          <p:nvPr/>
        </p:nvSpPr>
        <p:spPr bwMode="auto">
          <a:xfrm>
            <a:off x="2368550" y="470852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2" name="Rectangle 21"/>
          <p:cNvSpPr>
            <a:spLocks noChangeArrowheads="1"/>
          </p:cNvSpPr>
          <p:nvPr/>
        </p:nvSpPr>
        <p:spPr bwMode="auto">
          <a:xfrm>
            <a:off x="2593975" y="470852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3" name="Rectangle 22"/>
          <p:cNvSpPr>
            <a:spLocks noChangeArrowheads="1"/>
          </p:cNvSpPr>
          <p:nvPr/>
        </p:nvSpPr>
        <p:spPr bwMode="auto">
          <a:xfrm>
            <a:off x="3055938" y="470852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4" name="Rectangle 23"/>
          <p:cNvSpPr>
            <a:spLocks noChangeArrowheads="1"/>
          </p:cNvSpPr>
          <p:nvPr/>
        </p:nvSpPr>
        <p:spPr bwMode="auto">
          <a:xfrm>
            <a:off x="3514725" y="470852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5" name="Rectangle 24"/>
          <p:cNvSpPr>
            <a:spLocks noChangeArrowheads="1"/>
          </p:cNvSpPr>
          <p:nvPr/>
        </p:nvSpPr>
        <p:spPr bwMode="auto">
          <a:xfrm>
            <a:off x="3976688" y="470852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6" name="Rectangle 25"/>
          <p:cNvSpPr>
            <a:spLocks noChangeArrowheads="1"/>
          </p:cNvSpPr>
          <p:nvPr/>
        </p:nvSpPr>
        <p:spPr bwMode="auto">
          <a:xfrm>
            <a:off x="4435475" y="470852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7" name="Rectangle 26"/>
          <p:cNvSpPr>
            <a:spLocks noChangeArrowheads="1"/>
          </p:cNvSpPr>
          <p:nvPr/>
        </p:nvSpPr>
        <p:spPr bwMode="auto">
          <a:xfrm>
            <a:off x="4897438" y="460216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8" name="Rectangle 27"/>
          <p:cNvSpPr>
            <a:spLocks noChangeArrowheads="1"/>
          </p:cNvSpPr>
          <p:nvPr/>
        </p:nvSpPr>
        <p:spPr bwMode="auto">
          <a:xfrm>
            <a:off x="5356225" y="460216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39" name="Rectangle 28"/>
          <p:cNvSpPr>
            <a:spLocks noChangeArrowheads="1"/>
          </p:cNvSpPr>
          <p:nvPr/>
        </p:nvSpPr>
        <p:spPr bwMode="auto">
          <a:xfrm>
            <a:off x="5818188" y="460216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0" name="Rectangle 29"/>
          <p:cNvSpPr>
            <a:spLocks noChangeArrowheads="1"/>
          </p:cNvSpPr>
          <p:nvPr/>
        </p:nvSpPr>
        <p:spPr bwMode="auto">
          <a:xfrm>
            <a:off x="6276975" y="460216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1" name="Rectangle 30"/>
          <p:cNvSpPr>
            <a:spLocks noChangeArrowheads="1"/>
          </p:cNvSpPr>
          <p:nvPr/>
        </p:nvSpPr>
        <p:spPr bwMode="auto">
          <a:xfrm>
            <a:off x="6738938" y="460216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2" name="Rectangle 31"/>
          <p:cNvSpPr>
            <a:spLocks noChangeArrowheads="1"/>
          </p:cNvSpPr>
          <p:nvPr/>
        </p:nvSpPr>
        <p:spPr bwMode="auto">
          <a:xfrm>
            <a:off x="7197725" y="460216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3" name="Rectangle 32"/>
          <p:cNvSpPr>
            <a:spLocks noChangeArrowheads="1"/>
          </p:cNvSpPr>
          <p:nvPr/>
        </p:nvSpPr>
        <p:spPr bwMode="auto">
          <a:xfrm>
            <a:off x="2368550" y="4933950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4" name="Rectangle 33"/>
          <p:cNvSpPr>
            <a:spLocks noChangeArrowheads="1"/>
          </p:cNvSpPr>
          <p:nvPr/>
        </p:nvSpPr>
        <p:spPr bwMode="auto">
          <a:xfrm>
            <a:off x="2593975" y="4933950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5" name="Rectangle 34"/>
          <p:cNvSpPr>
            <a:spLocks noChangeArrowheads="1"/>
          </p:cNvSpPr>
          <p:nvPr/>
        </p:nvSpPr>
        <p:spPr bwMode="auto">
          <a:xfrm>
            <a:off x="3055938" y="4933950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6" name="Rectangle 35"/>
          <p:cNvSpPr>
            <a:spLocks noChangeArrowheads="1"/>
          </p:cNvSpPr>
          <p:nvPr/>
        </p:nvSpPr>
        <p:spPr bwMode="auto">
          <a:xfrm>
            <a:off x="2368550" y="515937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7" name="Rectangle 36"/>
          <p:cNvSpPr>
            <a:spLocks noChangeArrowheads="1"/>
          </p:cNvSpPr>
          <p:nvPr/>
        </p:nvSpPr>
        <p:spPr bwMode="auto">
          <a:xfrm>
            <a:off x="2368550" y="5383213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8" name="Rectangle 37"/>
          <p:cNvSpPr>
            <a:spLocks noChangeArrowheads="1"/>
          </p:cNvSpPr>
          <p:nvPr/>
        </p:nvSpPr>
        <p:spPr bwMode="auto">
          <a:xfrm>
            <a:off x="2368550" y="5608639"/>
            <a:ext cx="3847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</a:rPr>
              <a:t> </a:t>
            </a:r>
            <a:endParaRPr lang="es-ES"/>
          </a:p>
        </p:txBody>
      </p:sp>
      <p:sp>
        <p:nvSpPr>
          <p:cNvPr id="141349" name="Rectangle 38"/>
          <p:cNvSpPr>
            <a:spLocks noChangeArrowheads="1"/>
          </p:cNvSpPr>
          <p:nvPr/>
        </p:nvSpPr>
        <p:spPr bwMode="auto">
          <a:xfrm>
            <a:off x="2319338" y="3840164"/>
            <a:ext cx="222885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50" name="Rectangle 39"/>
          <p:cNvSpPr>
            <a:spLocks noChangeArrowheads="1"/>
          </p:cNvSpPr>
          <p:nvPr/>
        </p:nvSpPr>
        <p:spPr bwMode="auto">
          <a:xfrm>
            <a:off x="2878138" y="3902076"/>
            <a:ext cx="398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CyAT</a:t>
            </a:r>
            <a:endParaRPr lang="es-ES"/>
          </a:p>
        </p:txBody>
      </p:sp>
      <p:sp>
        <p:nvSpPr>
          <p:cNvPr id="141351" name="Rectangle 40"/>
          <p:cNvSpPr>
            <a:spLocks noChangeArrowheads="1"/>
          </p:cNvSpPr>
          <p:nvPr/>
        </p:nvSpPr>
        <p:spPr bwMode="auto">
          <a:xfrm>
            <a:off x="3805239" y="390207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 </a:t>
            </a:r>
            <a:endParaRPr lang="es-ES"/>
          </a:p>
        </p:txBody>
      </p:sp>
      <p:sp>
        <p:nvSpPr>
          <p:cNvPr id="141352" name="Rectangle 41"/>
          <p:cNvSpPr>
            <a:spLocks noChangeArrowheads="1"/>
          </p:cNvSpPr>
          <p:nvPr/>
        </p:nvSpPr>
        <p:spPr bwMode="auto">
          <a:xfrm>
            <a:off x="4894263" y="3835400"/>
            <a:ext cx="281305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53" name="Rectangle 42"/>
          <p:cNvSpPr>
            <a:spLocks noChangeArrowheads="1"/>
          </p:cNvSpPr>
          <p:nvPr/>
        </p:nvSpPr>
        <p:spPr bwMode="auto">
          <a:xfrm>
            <a:off x="5915026" y="3910014"/>
            <a:ext cx="3476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UAC</a:t>
            </a:r>
            <a:endParaRPr lang="es-ES"/>
          </a:p>
        </p:txBody>
      </p:sp>
      <p:sp>
        <p:nvSpPr>
          <p:cNvPr id="141354" name="Rectangle 43"/>
          <p:cNvSpPr>
            <a:spLocks noChangeArrowheads="1"/>
          </p:cNvSpPr>
          <p:nvPr/>
        </p:nvSpPr>
        <p:spPr bwMode="auto">
          <a:xfrm>
            <a:off x="6238876" y="3910014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 </a:t>
            </a:r>
            <a:endParaRPr lang="es-ES"/>
          </a:p>
        </p:txBody>
      </p:sp>
      <p:sp>
        <p:nvSpPr>
          <p:cNvPr id="141355" name="Rectangle 44"/>
          <p:cNvSpPr>
            <a:spLocks noChangeArrowheads="1"/>
          </p:cNvSpPr>
          <p:nvPr/>
        </p:nvSpPr>
        <p:spPr bwMode="auto">
          <a:xfrm>
            <a:off x="7937500" y="3840164"/>
            <a:ext cx="19939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56" name="Rectangle 45"/>
          <p:cNvSpPr>
            <a:spLocks noChangeArrowheads="1"/>
          </p:cNvSpPr>
          <p:nvPr/>
        </p:nvSpPr>
        <p:spPr bwMode="auto">
          <a:xfrm>
            <a:off x="8496300" y="3902075"/>
            <a:ext cx="3571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UAH</a:t>
            </a:r>
            <a:endParaRPr lang="es-ES"/>
          </a:p>
        </p:txBody>
      </p:sp>
      <p:sp>
        <p:nvSpPr>
          <p:cNvPr id="141357" name="Rectangle 46"/>
          <p:cNvSpPr>
            <a:spLocks noChangeArrowheads="1"/>
          </p:cNvSpPr>
          <p:nvPr/>
        </p:nvSpPr>
        <p:spPr bwMode="auto">
          <a:xfrm>
            <a:off x="8829676" y="390207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 </a:t>
            </a:r>
            <a:endParaRPr lang="es-ES"/>
          </a:p>
        </p:txBody>
      </p:sp>
      <p:sp>
        <p:nvSpPr>
          <p:cNvPr id="141358" name="Rectangle 47"/>
          <p:cNvSpPr>
            <a:spLocks noChangeArrowheads="1"/>
          </p:cNvSpPr>
          <p:nvPr/>
        </p:nvSpPr>
        <p:spPr bwMode="auto">
          <a:xfrm>
            <a:off x="7937500" y="4570413"/>
            <a:ext cx="1993900" cy="366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59" name="Rectangle 48"/>
          <p:cNvSpPr>
            <a:spLocks noChangeArrowheads="1"/>
          </p:cNvSpPr>
          <p:nvPr/>
        </p:nvSpPr>
        <p:spPr bwMode="auto">
          <a:xfrm>
            <a:off x="8496300" y="4627564"/>
            <a:ext cx="7699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Depuración</a:t>
            </a:r>
            <a:endParaRPr lang="es-ES"/>
          </a:p>
        </p:txBody>
      </p:sp>
      <p:sp>
        <p:nvSpPr>
          <p:cNvPr id="141360" name="Rectangle 49"/>
          <p:cNvSpPr>
            <a:spLocks noChangeArrowheads="1"/>
          </p:cNvSpPr>
          <p:nvPr/>
        </p:nvSpPr>
        <p:spPr bwMode="auto">
          <a:xfrm>
            <a:off x="9217026" y="4627564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 </a:t>
            </a:r>
            <a:endParaRPr lang="es-ES"/>
          </a:p>
        </p:txBody>
      </p:sp>
      <p:sp>
        <p:nvSpPr>
          <p:cNvPr id="141361" name="Rectangle 50"/>
          <p:cNvSpPr>
            <a:spLocks noChangeArrowheads="1"/>
          </p:cNvSpPr>
          <p:nvPr/>
        </p:nvSpPr>
        <p:spPr bwMode="auto">
          <a:xfrm>
            <a:off x="2319338" y="3084513"/>
            <a:ext cx="2228850" cy="379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62" name="Rectangle 51"/>
          <p:cNvSpPr>
            <a:spLocks noChangeArrowheads="1"/>
          </p:cNvSpPr>
          <p:nvPr/>
        </p:nvSpPr>
        <p:spPr bwMode="auto">
          <a:xfrm>
            <a:off x="2419350" y="3141664"/>
            <a:ext cx="18684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1ª. Fase Activa o de Gestión</a:t>
            </a:r>
            <a:endParaRPr lang="es-ES"/>
          </a:p>
        </p:txBody>
      </p:sp>
      <p:sp>
        <p:nvSpPr>
          <p:cNvPr id="141363" name="Rectangle 52"/>
          <p:cNvSpPr>
            <a:spLocks noChangeArrowheads="1"/>
          </p:cNvSpPr>
          <p:nvPr/>
        </p:nvSpPr>
        <p:spPr bwMode="auto">
          <a:xfrm>
            <a:off x="4176714" y="3141664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 </a:t>
            </a:r>
            <a:endParaRPr lang="es-ES"/>
          </a:p>
        </p:txBody>
      </p:sp>
      <p:sp>
        <p:nvSpPr>
          <p:cNvPr id="141364" name="Rectangle 53"/>
          <p:cNvSpPr>
            <a:spLocks noChangeArrowheads="1"/>
          </p:cNvSpPr>
          <p:nvPr/>
        </p:nvSpPr>
        <p:spPr bwMode="auto">
          <a:xfrm>
            <a:off x="4778375" y="3084513"/>
            <a:ext cx="2928938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65" name="Rectangle 54"/>
          <p:cNvSpPr>
            <a:spLocks noChangeArrowheads="1"/>
          </p:cNvSpPr>
          <p:nvPr/>
        </p:nvSpPr>
        <p:spPr bwMode="auto">
          <a:xfrm>
            <a:off x="4878388" y="3138489"/>
            <a:ext cx="2597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2ª. Fase Semiactiva o de Conservación </a:t>
            </a:r>
            <a:endParaRPr lang="es-ES"/>
          </a:p>
        </p:txBody>
      </p:sp>
      <p:sp>
        <p:nvSpPr>
          <p:cNvPr id="141366" name="Rectangle 55"/>
          <p:cNvSpPr>
            <a:spLocks noChangeArrowheads="1"/>
          </p:cNvSpPr>
          <p:nvPr/>
        </p:nvSpPr>
        <p:spPr bwMode="auto">
          <a:xfrm>
            <a:off x="4878388" y="3336925"/>
            <a:ext cx="742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precautoria</a:t>
            </a:r>
            <a:endParaRPr lang="es-ES"/>
          </a:p>
        </p:txBody>
      </p:sp>
      <p:sp>
        <p:nvSpPr>
          <p:cNvPr id="141367" name="Rectangle 56"/>
          <p:cNvSpPr>
            <a:spLocks noChangeArrowheads="1"/>
          </p:cNvSpPr>
          <p:nvPr/>
        </p:nvSpPr>
        <p:spPr bwMode="auto">
          <a:xfrm>
            <a:off x="5581651" y="33369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 </a:t>
            </a:r>
            <a:endParaRPr lang="es-ES"/>
          </a:p>
        </p:txBody>
      </p:sp>
      <p:sp>
        <p:nvSpPr>
          <p:cNvPr id="141368" name="Rectangle 57"/>
          <p:cNvSpPr>
            <a:spLocks noChangeArrowheads="1"/>
          </p:cNvSpPr>
          <p:nvPr/>
        </p:nvSpPr>
        <p:spPr bwMode="auto">
          <a:xfrm>
            <a:off x="7937500" y="3084513"/>
            <a:ext cx="1993900" cy="379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1369" name="Rectangle 58"/>
          <p:cNvSpPr>
            <a:spLocks noChangeArrowheads="1"/>
          </p:cNvSpPr>
          <p:nvPr/>
        </p:nvSpPr>
        <p:spPr bwMode="auto">
          <a:xfrm>
            <a:off x="8037514" y="3141664"/>
            <a:ext cx="187391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3ª. Fase Inactiva o Histórica</a:t>
            </a:r>
            <a:endParaRPr lang="es-ES"/>
          </a:p>
        </p:txBody>
      </p:sp>
      <p:sp>
        <p:nvSpPr>
          <p:cNvPr id="141370" name="Rectangle 59"/>
          <p:cNvSpPr>
            <a:spLocks noChangeArrowheads="1"/>
          </p:cNvSpPr>
          <p:nvPr/>
        </p:nvSpPr>
        <p:spPr bwMode="auto">
          <a:xfrm>
            <a:off x="9779001" y="3141664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300">
                <a:solidFill>
                  <a:srgbClr val="000000"/>
                </a:solidFill>
                <a:latin typeface="Times New Roman" charset="0"/>
              </a:rPr>
              <a:t> </a:t>
            </a:r>
            <a:endParaRPr lang="es-ES"/>
          </a:p>
        </p:txBody>
      </p:sp>
      <p:sp>
        <p:nvSpPr>
          <p:cNvPr id="141371" name="Line 60"/>
          <p:cNvSpPr>
            <a:spLocks noChangeShapeType="1"/>
          </p:cNvSpPr>
          <p:nvPr/>
        </p:nvSpPr>
        <p:spPr bwMode="auto">
          <a:xfrm>
            <a:off x="8832850" y="347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72" name="Line 61"/>
          <p:cNvSpPr>
            <a:spLocks noChangeShapeType="1"/>
          </p:cNvSpPr>
          <p:nvPr/>
        </p:nvSpPr>
        <p:spPr bwMode="auto">
          <a:xfrm>
            <a:off x="883285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73" name="Line 62"/>
          <p:cNvSpPr>
            <a:spLocks noChangeShapeType="1"/>
          </p:cNvSpPr>
          <p:nvPr/>
        </p:nvSpPr>
        <p:spPr bwMode="auto">
          <a:xfrm>
            <a:off x="6167438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74" name="Text Box 63"/>
          <p:cNvSpPr txBox="1">
            <a:spLocks noChangeArrowheads="1"/>
          </p:cNvSpPr>
          <p:nvPr/>
        </p:nvSpPr>
        <p:spPr bwMode="auto">
          <a:xfrm>
            <a:off x="4079875" y="4797426"/>
            <a:ext cx="1093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/>
              <a:t>Valor primario</a:t>
            </a:r>
            <a:endParaRPr lang="es-ES" sz="1000"/>
          </a:p>
        </p:txBody>
      </p:sp>
      <p:sp>
        <p:nvSpPr>
          <p:cNvPr id="141375" name="Text Box 64"/>
          <p:cNvSpPr txBox="1">
            <a:spLocks noChangeArrowheads="1"/>
          </p:cNvSpPr>
          <p:nvPr/>
        </p:nvSpPr>
        <p:spPr bwMode="auto">
          <a:xfrm>
            <a:off x="6527801" y="4724401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000"/>
              <a:t>Valor secundario</a:t>
            </a:r>
            <a:endParaRPr lang="es-ES" sz="1000"/>
          </a:p>
        </p:txBody>
      </p:sp>
      <p:sp>
        <p:nvSpPr>
          <p:cNvPr id="141376" name="Line 65"/>
          <p:cNvSpPr>
            <a:spLocks noChangeShapeType="1"/>
          </p:cNvSpPr>
          <p:nvPr/>
        </p:nvSpPr>
        <p:spPr bwMode="auto">
          <a:xfrm>
            <a:off x="3359151" y="50133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77" name="Line 66"/>
          <p:cNvSpPr>
            <a:spLocks noChangeShapeType="1"/>
          </p:cNvSpPr>
          <p:nvPr/>
        </p:nvSpPr>
        <p:spPr bwMode="auto">
          <a:xfrm flipH="1">
            <a:off x="5159376" y="50133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78" name="Line 67"/>
          <p:cNvSpPr>
            <a:spLocks noChangeShapeType="1"/>
          </p:cNvSpPr>
          <p:nvPr/>
        </p:nvSpPr>
        <p:spPr bwMode="auto">
          <a:xfrm>
            <a:off x="6240463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79" name="Line 68"/>
          <p:cNvSpPr>
            <a:spLocks noChangeShapeType="1"/>
          </p:cNvSpPr>
          <p:nvPr/>
        </p:nvSpPr>
        <p:spPr bwMode="auto">
          <a:xfrm>
            <a:off x="6240463" y="50133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80" name="Line 69"/>
          <p:cNvSpPr>
            <a:spLocks noChangeShapeType="1"/>
          </p:cNvSpPr>
          <p:nvPr/>
        </p:nvSpPr>
        <p:spPr bwMode="auto">
          <a:xfrm>
            <a:off x="7751764" y="50133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81" name="Line 70"/>
          <p:cNvSpPr>
            <a:spLocks noChangeShapeType="1"/>
          </p:cNvSpPr>
          <p:nvPr/>
        </p:nvSpPr>
        <p:spPr bwMode="auto">
          <a:xfrm flipV="1">
            <a:off x="8904288" y="4941889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1382" name="Text Box 71"/>
          <p:cNvSpPr txBox="1">
            <a:spLocks noChangeArrowheads="1"/>
          </p:cNvSpPr>
          <p:nvPr/>
        </p:nvSpPr>
        <p:spPr bwMode="auto">
          <a:xfrm>
            <a:off x="7896226" y="5949950"/>
            <a:ext cx="221456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buFont typeface="Wingdings 2" charset="0"/>
              <a:buNone/>
            </a:pPr>
            <a:r>
              <a:rPr lang="es-MX" sz="1100" dirty="0"/>
              <a:t>México, 2019</a:t>
            </a:r>
          </a:p>
          <a:p>
            <a:pPr eaLnBrk="1" hangingPunct="1"/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041322753"/>
      </p:ext>
    </p:extLst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57339"/>
            <a:ext cx="449738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TextBox 2"/>
          <p:cNvSpPr txBox="1">
            <a:spLocks noChangeArrowheads="1"/>
          </p:cNvSpPr>
          <p:nvPr/>
        </p:nvSpPr>
        <p:spPr bwMode="auto">
          <a:xfrm>
            <a:off x="2381250" y="1143000"/>
            <a:ext cx="696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/>
              <a:t>Transferencia documental: procedimiento para la circulación de archivos</a:t>
            </a:r>
          </a:p>
        </p:txBody>
      </p:sp>
      <p:sp>
        <p:nvSpPr>
          <p:cNvPr id="143363" name="TextBox 3"/>
          <p:cNvSpPr txBox="1">
            <a:spLocks noChangeArrowheads="1"/>
          </p:cNvSpPr>
          <p:nvPr/>
        </p:nvSpPr>
        <p:spPr bwMode="auto">
          <a:xfrm>
            <a:off x="9203841" y="5377618"/>
            <a:ext cx="9701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75"/>
              </a:spcBef>
            </a:pPr>
            <a:endParaRPr lang="es-ES" sz="1100" b="1" dirty="0"/>
          </a:p>
          <a:p>
            <a:pPr eaLnBrk="1" hangingPunct="1">
              <a:spcBef>
                <a:spcPts val="575"/>
              </a:spcBef>
            </a:pPr>
            <a:r>
              <a:rPr lang="es-ES" sz="1100" b="1" dirty="0"/>
              <a:t>México, 2019</a:t>
            </a:r>
            <a:endParaRPr lang="es-MX" sz="1100" dirty="0"/>
          </a:p>
          <a:p>
            <a:pPr eaLnBrk="1" hangingPunct="1"/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952831048"/>
      </p:ext>
    </p:extLst>
  </p:cSld>
  <p:clrMapOvr>
    <a:masterClrMapping/>
  </p:clrMapOvr>
  <p:transition spd="slow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2208214" y="908050"/>
            <a:ext cx="6237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/>
              <a:t>Regulación y control del procedimiento de baja documental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0464" y="3933826"/>
            <a:ext cx="136842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AGN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546" y="2060576"/>
            <a:ext cx="1452993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/>
              <a:t>Dependencias y entidades de la APF</a:t>
            </a:r>
          </a:p>
        </p:txBody>
      </p:sp>
      <p:cxnSp>
        <p:nvCxnSpPr>
          <p:cNvPr id="6" name="Elbow Connector 5"/>
          <p:cNvCxnSpPr>
            <a:stCxn id="4" idx="2"/>
          </p:cNvCxnSpPr>
          <p:nvPr/>
        </p:nvCxnSpPr>
        <p:spPr>
          <a:xfrm rot="16200000" flipH="1">
            <a:off x="2888748" y="3030033"/>
            <a:ext cx="792160" cy="437571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0" name="TextBox 6"/>
          <p:cNvSpPr txBox="1">
            <a:spLocks noChangeArrowheads="1"/>
          </p:cNvSpPr>
          <p:nvPr/>
        </p:nvSpPr>
        <p:spPr bwMode="auto">
          <a:xfrm>
            <a:off x="2927351" y="3789363"/>
            <a:ext cx="25066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s-MX" sz="1100"/>
              <a:t>Solicitud de dictamen</a:t>
            </a:r>
          </a:p>
          <a:p>
            <a:pPr eaLnBrk="1" hangingPunct="1">
              <a:buFontTx/>
              <a:buAutoNum type="arabicPeriod"/>
            </a:pPr>
            <a:r>
              <a:rPr lang="es-MX" sz="1100"/>
              <a:t>Inventario de baja o transferencia</a:t>
            </a:r>
          </a:p>
          <a:p>
            <a:pPr eaLnBrk="1" hangingPunct="1">
              <a:buFontTx/>
              <a:buAutoNum type="arabicPeriod"/>
            </a:pPr>
            <a:r>
              <a:rPr lang="es-MX" sz="1100"/>
              <a:t>Inventario de baja contable</a:t>
            </a:r>
          </a:p>
          <a:p>
            <a:pPr eaLnBrk="1" hangingPunct="1">
              <a:buFontTx/>
              <a:buAutoNum type="arabicPeriod"/>
            </a:pPr>
            <a:r>
              <a:rPr lang="es-MX" sz="1100"/>
              <a:t>Ficha técnica de prevaloración</a:t>
            </a:r>
          </a:p>
          <a:p>
            <a:pPr eaLnBrk="1" hangingPunct="1">
              <a:buFontTx/>
              <a:buAutoNum type="arabicPeriod"/>
            </a:pPr>
            <a:r>
              <a:rPr lang="es-MX" sz="1100"/>
              <a:t>Declaratoria de prevaloración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2889" y="3716339"/>
            <a:ext cx="2808287" cy="1081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9" name="Right Brace 8"/>
          <p:cNvSpPr/>
          <p:nvPr/>
        </p:nvSpPr>
        <p:spPr>
          <a:xfrm>
            <a:off x="5519738" y="3500439"/>
            <a:ext cx="647700" cy="1584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Right Brace 9"/>
          <p:cNvSpPr/>
          <p:nvPr/>
        </p:nvSpPr>
        <p:spPr>
          <a:xfrm>
            <a:off x="7104063" y="3500439"/>
            <a:ext cx="1223962" cy="1512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8328025" y="3860800"/>
            <a:ext cx="17529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es-MX" sz="1200" dirty="0"/>
              <a:t>Dictamen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s-MX" sz="1200" dirty="0"/>
              <a:t>Acta de baja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s-MX" sz="1200" dirty="0"/>
              <a:t>Acta de Transferencia</a:t>
            </a:r>
          </a:p>
          <a:p>
            <a:pPr>
              <a:defRPr/>
            </a:pPr>
            <a:endParaRPr lang="es-MX" dirty="0"/>
          </a:p>
        </p:txBody>
      </p:sp>
      <p:sp>
        <p:nvSpPr>
          <p:cNvPr id="12" name="Rectangle 11"/>
          <p:cNvSpPr/>
          <p:nvPr/>
        </p:nvSpPr>
        <p:spPr>
          <a:xfrm>
            <a:off x="8328025" y="3789363"/>
            <a:ext cx="1944688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8076" name="TextBox 18"/>
          <p:cNvSpPr txBox="1">
            <a:spLocks noChangeArrowheads="1"/>
          </p:cNvSpPr>
          <p:nvPr/>
        </p:nvSpPr>
        <p:spPr bwMode="auto">
          <a:xfrm>
            <a:off x="5159376" y="2205038"/>
            <a:ext cx="1571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100"/>
              <a:t>Sitio WEB 1 Año</a:t>
            </a:r>
          </a:p>
          <a:p>
            <a:pPr eaLnBrk="1" hangingPunct="1"/>
            <a:r>
              <a:rPr lang="es-MX" sz="1100"/>
              <a:t>Inventario baja 5 años</a:t>
            </a:r>
          </a:p>
        </p:txBody>
      </p:sp>
      <p:cxnSp>
        <p:nvCxnSpPr>
          <p:cNvPr id="21" name="Straight Arrow Connector 20"/>
          <p:cNvCxnSpPr>
            <a:stCxn id="4" idx="3"/>
            <a:endCxn id="22" idx="1"/>
          </p:cNvCxnSpPr>
          <p:nvPr/>
        </p:nvCxnSpPr>
        <p:spPr>
          <a:xfrm flipV="1">
            <a:off x="3792539" y="2420938"/>
            <a:ext cx="1295399" cy="3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87938" y="2205038"/>
            <a:ext cx="165576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8079" name="TextBox 23"/>
          <p:cNvSpPr txBox="1">
            <a:spLocks noChangeArrowheads="1"/>
          </p:cNvSpPr>
          <p:nvPr/>
        </p:nvSpPr>
        <p:spPr bwMode="auto">
          <a:xfrm>
            <a:off x="8183563" y="5805488"/>
            <a:ext cx="1023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100" dirty="0"/>
              <a:t>.</a:t>
            </a:r>
          </a:p>
          <a:p>
            <a:pPr eaLnBrk="1" hangingPunct="1"/>
            <a:r>
              <a:rPr lang="es-MX" sz="1100" dirty="0"/>
              <a:t>México, 2019</a:t>
            </a:r>
          </a:p>
        </p:txBody>
      </p:sp>
      <p:cxnSp>
        <p:nvCxnSpPr>
          <p:cNvPr id="20" name="Straight Connector 19"/>
          <p:cNvCxnSpPr>
            <a:stCxn id="12" idx="0"/>
          </p:cNvCxnSpPr>
          <p:nvPr/>
        </p:nvCxnSpPr>
        <p:spPr>
          <a:xfrm flipH="1" flipV="1">
            <a:off x="9264651" y="1628775"/>
            <a:ext cx="36513" cy="2160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071814" y="1628775"/>
            <a:ext cx="6192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4" idx="0"/>
          </p:cNvCxnSpPr>
          <p:nvPr/>
        </p:nvCxnSpPr>
        <p:spPr>
          <a:xfrm flipH="1">
            <a:off x="3066043" y="1628775"/>
            <a:ext cx="5770" cy="43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250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21735" y="931641"/>
            <a:ext cx="701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DOCUMENTOS ADMINISTRATIVOS DE COMPROBACIÓN INMEDIATA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4608" y="1382196"/>
            <a:ext cx="84871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Documentos creados o recibidos por una institución o individuos en el curso de</a:t>
            </a:r>
          </a:p>
          <a:p>
            <a:r>
              <a:rPr lang="es-MX" dirty="0"/>
              <a:t>trámites administrativos o ejecutivos</a:t>
            </a:r>
            <a:r>
              <a:rPr lang="es-ES" dirty="0"/>
              <a:t>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Son producidos en forma natural en función de una actividad administrativa.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Son comprobantes de la realización de un acto administrativo inmediato: vales de</a:t>
            </a:r>
          </a:p>
          <a:p>
            <a:r>
              <a:rPr lang="es-MX" dirty="0"/>
              <a:t>fotocopias, minutarios, registros de visitantes, listados de envíos diversos,</a:t>
            </a:r>
          </a:p>
          <a:p>
            <a:r>
              <a:rPr lang="es-MX" dirty="0"/>
              <a:t>facturas de correspondencia de entrada y salida, tarjetas de asistencia,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 son documentos estructurados con relación a un asunto.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Su vigencia administrativa es inmediata o no más de un año.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 son transferidos al Archivo de Concentración.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Su baja debe darse de manera inmediata al terminó de su utilidad.</a:t>
            </a:r>
          </a:p>
          <a:p>
            <a:r>
              <a:rPr lang="es-MX" dirty="0"/>
              <a:t>Una vez concluida su vigencia se eliminan bajo supervisión y levantamiento</a:t>
            </a:r>
          </a:p>
          <a:p>
            <a:r>
              <a:rPr lang="es-MX" dirty="0"/>
              <a:t>de una acta administrativa firmada por el área generadora correspondiente, el</a:t>
            </a:r>
          </a:p>
          <a:p>
            <a:r>
              <a:rPr lang="es-MX" dirty="0"/>
              <a:t>Responsable del Archivo de Trámite, el Coordinador de Archivos y el representante del Órgano Interno de Control.</a:t>
            </a:r>
            <a:endParaRPr lang="es-ES" dirty="0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DCFFBFF4-9C95-4B93-9D7D-5810A596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376" y="6044734"/>
            <a:ext cx="213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9473808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6395" y="933536"/>
            <a:ext cx="10515600" cy="73874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latin typeface="Calibri" charset="0"/>
              </a:rPr>
              <a:t>¿A quién corresponde valorar los documentos y determinar su destino final?</a:t>
            </a:r>
            <a:endParaRPr lang="es-MX" sz="28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70847" y="1935827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400" dirty="0">
              <a:latin typeface="Calibri" charset="0"/>
            </a:endParaRPr>
          </a:p>
          <a:p>
            <a:endParaRPr lang="es-MX" sz="2400" dirty="0">
              <a:latin typeface="Calibri" charset="0"/>
            </a:endParaRPr>
          </a:p>
          <a:p>
            <a:r>
              <a:rPr lang="es-MX" sz="2400" dirty="0">
                <a:latin typeface="Calibri" charset="0"/>
              </a:rPr>
              <a:t>Corresponde a la entidad productora, a los usuarios institucionales y a los propios archivistas, con base en estudios institucionales y documentales y el conocimiento de las funciones de la institución, asignar los valores de la documentación que en ella se produce</a:t>
            </a: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7986240" y="5734041"/>
            <a:ext cx="2581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71645000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4071144" y="688181"/>
            <a:ext cx="5312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2400" b="1" dirty="0"/>
              <a:t>Diseño del programa de valoración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4825" y="2636839"/>
            <a:ext cx="1512888" cy="280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 </a:t>
            </a:r>
            <a:r>
              <a:rPr lang="es-MX" sz="1600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Coordinación de Archivos (Autoridad  Archivística</a:t>
            </a:r>
            <a:r>
              <a:rPr lang="es-MX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5914" y="1628776"/>
            <a:ext cx="583247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Alta dirección/Comité de Transparencia</a:t>
            </a:r>
          </a:p>
        </p:txBody>
      </p:sp>
      <p:sp>
        <p:nvSpPr>
          <p:cNvPr id="5" name="Rectangle 4"/>
          <p:cNvSpPr/>
          <p:nvPr/>
        </p:nvSpPr>
        <p:spPr>
          <a:xfrm>
            <a:off x="8040688" y="2636839"/>
            <a:ext cx="1511300" cy="280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Productores y usuarios de la documentación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1814" y="5589589"/>
            <a:ext cx="5761037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Grupo Interdisciplinario</a:t>
            </a:r>
          </a:p>
        </p:txBody>
      </p:sp>
      <p:sp>
        <p:nvSpPr>
          <p:cNvPr id="7" name="Oval 6"/>
          <p:cNvSpPr/>
          <p:nvPr/>
        </p:nvSpPr>
        <p:spPr>
          <a:xfrm>
            <a:off x="4583113" y="3213101"/>
            <a:ext cx="2305050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Consenso</a:t>
            </a:r>
          </a:p>
        </p:txBody>
      </p:sp>
      <p:cxnSp>
        <p:nvCxnSpPr>
          <p:cNvPr id="9" name="Shape 8"/>
          <p:cNvCxnSpPr>
            <a:stCxn id="4" idx="1"/>
          </p:cNvCxnSpPr>
          <p:nvPr/>
        </p:nvCxnSpPr>
        <p:spPr>
          <a:xfrm rot="10800000" flipV="1">
            <a:off x="2495551" y="1989138"/>
            <a:ext cx="360363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3" idx="2"/>
            <a:endCxn id="6" idx="1"/>
          </p:cNvCxnSpPr>
          <p:nvPr/>
        </p:nvCxnSpPr>
        <p:spPr>
          <a:xfrm rot="16200000" flipH="1">
            <a:off x="2549526" y="5427663"/>
            <a:ext cx="504825" cy="53975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/>
          <p:nvPr/>
        </p:nvCxnSpPr>
        <p:spPr>
          <a:xfrm flipV="1">
            <a:off x="8832851" y="5445125"/>
            <a:ext cx="358775" cy="4318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4" idx="3"/>
          </p:cNvCxnSpPr>
          <p:nvPr/>
        </p:nvCxnSpPr>
        <p:spPr>
          <a:xfrm>
            <a:off x="8688389" y="1989138"/>
            <a:ext cx="503237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3"/>
            <a:endCxn id="7" idx="2"/>
          </p:cNvCxnSpPr>
          <p:nvPr/>
        </p:nvCxnSpPr>
        <p:spPr>
          <a:xfrm>
            <a:off x="3287713" y="4041775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6"/>
            <a:endCxn id="5" idx="1"/>
          </p:cNvCxnSpPr>
          <p:nvPr/>
        </p:nvCxnSpPr>
        <p:spPr>
          <a:xfrm>
            <a:off x="6888164" y="4041775"/>
            <a:ext cx="11525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4"/>
          </p:cNvCxnSpPr>
          <p:nvPr/>
        </p:nvCxnSpPr>
        <p:spPr>
          <a:xfrm>
            <a:off x="5735638" y="4868864"/>
            <a:ext cx="0" cy="720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0"/>
          </p:cNvCxnSpPr>
          <p:nvPr/>
        </p:nvCxnSpPr>
        <p:spPr>
          <a:xfrm flipV="1">
            <a:off x="5735638" y="2420938"/>
            <a:ext cx="0" cy="7921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">
            <a:extLst>
              <a:ext uri="{FF2B5EF4-FFF2-40B4-BE49-F238E27FC236}">
                <a16:creationId xmlns:a16="http://schemas.microsoft.com/office/drawing/2014/main" id="{A946E3DE-87DD-4458-B1FD-49D181BB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2" y="5697538"/>
            <a:ext cx="213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85725617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2037807" y="807433"/>
            <a:ext cx="7154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2800" b="1" dirty="0"/>
              <a:t>Integración de grupos interdisciplinarios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7807" y="1700213"/>
            <a:ext cx="1178469" cy="403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Comité de Transparencia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9875" y="2924175"/>
            <a:ext cx="1728788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Coordinación de Archivos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11900" y="1700213"/>
            <a:ext cx="1728788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200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Aérea Jurídica/Tecnologías de la información</a:t>
            </a:r>
          </a:p>
        </p:txBody>
      </p:sp>
      <p:sp>
        <p:nvSpPr>
          <p:cNvPr id="6" name="Rectangle 5"/>
          <p:cNvSpPr/>
          <p:nvPr/>
        </p:nvSpPr>
        <p:spPr>
          <a:xfrm>
            <a:off x="6311900" y="2924175"/>
            <a:ext cx="1728788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Órgano Interno de Control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1900" y="4149726"/>
            <a:ext cx="1728788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Unidad de Transparencia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1900" y="5373688"/>
            <a:ext cx="1728788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400" dirty="0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Archivos/Unidades Administrativas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000375" y="1484314"/>
            <a:ext cx="935038" cy="43211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 flipV="1">
            <a:off x="5808664" y="2205038"/>
            <a:ext cx="503237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6" idx="1"/>
          </p:cNvCxnSpPr>
          <p:nvPr/>
        </p:nvCxnSpPr>
        <p:spPr>
          <a:xfrm>
            <a:off x="5808664" y="3429000"/>
            <a:ext cx="503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7" idx="1"/>
          </p:cNvCxnSpPr>
          <p:nvPr/>
        </p:nvCxnSpPr>
        <p:spPr>
          <a:xfrm>
            <a:off x="5808664" y="3429001"/>
            <a:ext cx="503237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</p:cNvCxnSpPr>
          <p:nvPr/>
        </p:nvCxnSpPr>
        <p:spPr>
          <a:xfrm>
            <a:off x="5808664" y="3429001"/>
            <a:ext cx="503237" cy="2303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/>
          <p:nvPr/>
        </p:nvSpPr>
        <p:spPr>
          <a:xfrm>
            <a:off x="537889" y="1700213"/>
            <a:ext cx="1178469" cy="403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>
                <a:solidFill>
                  <a:srgbClr val="FFFFFF"/>
                </a:solidFill>
                <a:latin typeface="Perpetua" charset="0"/>
                <a:ea typeface="ＭＳ Ｐゴシック" charset="0"/>
                <a:cs typeface="Arial" charset="0"/>
              </a:rPr>
              <a:t>Alta dirección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1716358" y="3716338"/>
            <a:ext cx="321449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88DD0C62-EFCC-43EA-9CA2-B3846FDF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751" y="5373688"/>
            <a:ext cx="213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6184109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2438400" y="1785938"/>
            <a:ext cx="3733800" cy="4348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s-ES" altLang="es-MX" sz="1800" b="1" dirty="0"/>
              <a:t>Principios en que se sustenta: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s-ES" altLang="es-MX" sz="1600" dirty="0"/>
              <a:t>+ Conservación exhaustiva de la información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s-ES" altLang="es-MX" sz="1600" dirty="0"/>
              <a:t>+ Principio de procedencia y orden original</a:t>
            </a:r>
          </a:p>
          <a:p>
            <a:pPr>
              <a:buFont typeface="Wingdings 2" panose="05020102010507070707" pitchFamily="18" charset="2"/>
              <a:buNone/>
            </a:pPr>
            <a:endParaRPr lang="es-ES" altLang="es-MX" sz="1600" dirty="0"/>
          </a:p>
          <a:p>
            <a:pPr>
              <a:buFont typeface="Wingdings 2" panose="05020102010507070707" pitchFamily="18" charset="2"/>
              <a:buNone/>
            </a:pPr>
            <a:r>
              <a:rPr lang="es-ES" altLang="es-MX" sz="1800" b="1" dirty="0"/>
              <a:t>Procesos técnicos distintivos: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s-ES" altLang="es-MX" sz="1600" b="1" dirty="0"/>
              <a:t>+ </a:t>
            </a:r>
            <a:r>
              <a:rPr lang="es-ES" altLang="es-MX" sz="1600" dirty="0"/>
              <a:t>Organización, descripción, conservación, preservación y difusión</a:t>
            </a:r>
            <a:endParaRPr lang="es-ES" altLang="es-MX" sz="1600" b="1" dirty="0"/>
          </a:p>
          <a:p>
            <a:pPr>
              <a:buFont typeface="Wingdings 2" panose="05020102010507070707" pitchFamily="18" charset="2"/>
              <a:buNone/>
            </a:pPr>
            <a:endParaRPr lang="es-ES" altLang="es-MX" sz="1800" b="1" dirty="0"/>
          </a:p>
          <a:p>
            <a:pPr>
              <a:buFont typeface="Wingdings 2" panose="05020102010507070707" pitchFamily="18" charset="2"/>
              <a:buNone/>
            </a:pPr>
            <a:r>
              <a:rPr lang="es-ES" altLang="es-MX" sz="1800" b="1" dirty="0"/>
              <a:t>Acceso a la información</a:t>
            </a:r>
          </a:p>
          <a:p>
            <a:pPr>
              <a:buFont typeface="Wingdings 2" panose="05020102010507070707" pitchFamily="18" charset="2"/>
              <a:buNone/>
            </a:pPr>
            <a:endParaRPr lang="es-ES" altLang="es-MX" sz="1800" b="1" dirty="0"/>
          </a:p>
          <a:p>
            <a:pPr>
              <a:buFont typeface="Wingdings 2" panose="05020102010507070707" pitchFamily="18" charset="2"/>
              <a:buNone/>
            </a:pPr>
            <a:r>
              <a:rPr lang="es-ES" altLang="es-MX" sz="1600" dirty="0"/>
              <a:t>+ Especializado (Archivos para servir a la investigación histórica)</a:t>
            </a:r>
          </a:p>
          <a:p>
            <a:pPr>
              <a:buFont typeface="Wingdings 2" panose="05020102010507070707" pitchFamily="18" charset="2"/>
              <a:buNone/>
            </a:pPr>
            <a:endParaRPr lang="es-MX" altLang="es-MX" sz="1600" b="1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381750" y="1785938"/>
            <a:ext cx="3733800" cy="43481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800" b="1" dirty="0"/>
              <a:t>Principios en que se sustenta: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endParaRPr lang="es-ES" sz="1200" dirty="0"/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200" dirty="0"/>
              <a:t>+ </a:t>
            </a:r>
            <a:r>
              <a:rPr lang="es-ES" sz="1500" dirty="0"/>
              <a:t>Conservación selectiva de la información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500" dirty="0"/>
              <a:t>+ Principio de procedencia y orden original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500" dirty="0"/>
              <a:t>+ Ciclo vital de los documentos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500" dirty="0"/>
              <a:t>+ Planificación de estructuras, recursos y 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500" dirty="0"/>
              <a:t>Servicios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endParaRPr lang="es-ES" sz="1800" b="1" dirty="0"/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800" b="1" dirty="0"/>
              <a:t>Procesos técnicos distintivos: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600" b="1" dirty="0"/>
              <a:t> 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400" dirty="0"/>
              <a:t>    </a:t>
            </a:r>
            <a:r>
              <a:rPr lang="es-ES" sz="1400" b="1" dirty="0"/>
              <a:t>+</a:t>
            </a:r>
            <a:r>
              <a:rPr lang="es-ES" sz="1400" dirty="0"/>
              <a:t>  Producción, integración</a:t>
            </a:r>
            <a:r>
              <a:rPr lang="es-ES" sz="1400" b="1" dirty="0"/>
              <a:t>, </a:t>
            </a:r>
            <a:r>
              <a:rPr lang="es-ES" sz="1400" dirty="0"/>
              <a:t> clasificación,  ordenación, descripción</a:t>
            </a:r>
            <a:r>
              <a:rPr lang="es-ES" sz="1400"/>
              <a:t>, valoración, </a:t>
            </a:r>
            <a:r>
              <a:rPr lang="es-ES" sz="1400" dirty="0"/>
              <a:t>conservación, preservación y difusión</a:t>
            </a:r>
            <a:endParaRPr lang="es-ES" sz="1800" b="1" dirty="0"/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endParaRPr lang="es-ES" sz="1800" b="1" dirty="0"/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800" b="1" dirty="0"/>
              <a:t>Acceso a la información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endParaRPr lang="es-ES" sz="1400" dirty="0"/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es-ES" sz="1400" dirty="0"/>
              <a:t>+     </a:t>
            </a:r>
            <a:r>
              <a:rPr lang="es-ES" sz="1500" dirty="0"/>
              <a:t>Institucional, social y cultural (Archivos como sistema de información para las instituciones, como memoria histórica y como recurso esencial de una cultura de transparencia y rendición de cuentas)</a:t>
            </a:r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endParaRPr lang="es-MX" sz="1800" b="1" dirty="0"/>
          </a:p>
          <a:p>
            <a:pPr marL="274320" indent="-27432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endParaRPr lang="es-MX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273051"/>
            <a:ext cx="7772400" cy="512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1800" b="1" dirty="0"/>
              <a:t>Archivística y Gestión de Documentos: diferencias y afinidades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438400" y="1071563"/>
            <a:ext cx="3733800" cy="500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  <a:defRPr/>
            </a:pPr>
            <a:r>
              <a:rPr lang="es-MX" sz="2000"/>
              <a:t>Archivística tradicional</a:t>
            </a:r>
            <a:endParaRPr lang="es-MX" sz="20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77000" y="1143001"/>
            <a:ext cx="3733800" cy="500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80"/>
              </a:spcBef>
              <a:defRPr/>
            </a:pPr>
            <a:r>
              <a:rPr lang="es-MX" sz="2000"/>
              <a:t>Gestión de Documentos</a:t>
            </a:r>
            <a:endParaRPr lang="es-MX" sz="20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2273643" y="3220995"/>
            <a:ext cx="7710616" cy="5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273643" y="4619883"/>
            <a:ext cx="7710616" cy="5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161902" y="1785938"/>
            <a:ext cx="57665" cy="4211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273643" y="2072204"/>
            <a:ext cx="7710616" cy="5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2404934" y="6018771"/>
            <a:ext cx="7710616" cy="5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273643" y="1745393"/>
            <a:ext cx="7710616" cy="5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322350" y="5801776"/>
            <a:ext cx="10775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100" dirty="0">
                <a:solidFill>
                  <a:schemeClr val="tx1"/>
                </a:solidFill>
              </a:rPr>
              <a:t>México, 2019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MX" alt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2499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349375"/>
            <a:ext cx="45005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000" u="sng" dirty="0">
                <a:solidFill>
                  <a:schemeClr val="tx1"/>
                </a:solidFill>
                <a:latin typeface="Franklin Gothic Book" charset="0"/>
              </a:rPr>
              <a:t>Conservación y preservación</a:t>
            </a:r>
            <a:br>
              <a:rPr lang="es-MX" sz="2000" dirty="0">
                <a:latin typeface="Franklin Gothic Book" charset="0"/>
              </a:rPr>
            </a:br>
            <a:endParaRPr lang="es-MX" sz="2000" dirty="0">
              <a:latin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8631" y="5674440"/>
            <a:ext cx="12982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031363"/>
      </p:ext>
    </p:extLst>
  </p:cSld>
  <p:clrMapOvr>
    <a:masterClrMapping/>
  </p:clrMapOvr>
  <p:transition spd="slow">
    <p:dissolv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9346" y="842920"/>
            <a:ext cx="10515600" cy="5410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Conservación de documentos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10155" y="1981648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s-MX" dirty="0">
                <a:latin typeface="Calibri" charset="0"/>
              </a:rPr>
              <a:t>La conservación, como una actividad técnica, garantizará</a:t>
            </a:r>
          </a:p>
          <a:p>
            <a:pPr>
              <a:buFont typeface="Arial" charset="0"/>
              <a:buNone/>
            </a:pPr>
            <a:r>
              <a:rPr lang="es-MX" dirty="0">
                <a:latin typeface="Calibri" charset="0"/>
              </a:rPr>
              <a:t>el buen estado físico de la documentación.</a:t>
            </a:r>
          </a:p>
          <a:p>
            <a:endParaRPr lang="es-MX" dirty="0">
              <a:latin typeface="Calibri" charset="0"/>
            </a:endParaRPr>
          </a:p>
          <a:p>
            <a:r>
              <a:rPr lang="es-MX" dirty="0">
                <a:latin typeface="Calibri" charset="0"/>
              </a:rPr>
              <a:t>La conservación es necesaria porque con el paso del tiempo y por diversas razones, los archivos tienden a sufrir deterioros que ponen en riesgo la preservación de la información documental</a:t>
            </a:r>
          </a:p>
          <a:p>
            <a:pPr marL="0" indent="0">
              <a:buNone/>
            </a:pPr>
            <a:endParaRPr lang="es-MX" dirty="0">
              <a:latin typeface="Calibri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694894" y="5554644"/>
            <a:ext cx="2581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4155679561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352" y="884109"/>
            <a:ext cx="10515600" cy="6893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latin typeface="Calibri" charset="0"/>
              </a:rPr>
              <a:t>Definición y alcances de la conservación</a:t>
            </a:r>
            <a:endParaRPr lang="es-MX" sz="28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9627" y="2257188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s-MX" sz="2400">
                <a:latin typeface="Calibri" charset="0"/>
              </a:rPr>
              <a:t>La conservación se define de la siguiente forma:</a:t>
            </a:r>
          </a:p>
          <a:p>
            <a:endParaRPr lang="es-MX" sz="2400">
              <a:latin typeface="Calibri" charset="0"/>
            </a:endParaRPr>
          </a:p>
          <a:p>
            <a:endParaRPr lang="es-MX" sz="2400">
              <a:latin typeface="Calibri" charset="0"/>
            </a:endParaRPr>
          </a:p>
          <a:p>
            <a:r>
              <a:rPr lang="es-MX" sz="2400">
                <a:latin typeface="Calibri" charset="0"/>
              </a:rPr>
              <a:t>Conjunto de procedimientos y medidas destinados a asegurar la preservación y la prevención de alteraciones físicas y de información de los documentos de archivo</a:t>
            </a:r>
            <a:endParaRPr lang="es-MX" sz="2400" dirty="0">
              <a:latin typeface="Calibri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884364" y="5537201"/>
            <a:ext cx="2581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929405608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9303" y="966488"/>
            <a:ext cx="10515600" cy="51632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Agentes de deterioro de la documentación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>
                <a:latin typeface="Calibri" charset="0"/>
              </a:rPr>
              <a:t>Físicos</a:t>
            </a:r>
          </a:p>
          <a:p>
            <a:endParaRPr lang="es-MX" sz="2400">
              <a:latin typeface="Calibri" charset="0"/>
            </a:endParaRPr>
          </a:p>
          <a:p>
            <a:endParaRPr lang="es-MX" sz="2400">
              <a:latin typeface="Calibri" charset="0"/>
            </a:endParaRPr>
          </a:p>
          <a:p>
            <a:r>
              <a:rPr lang="es-MX" sz="2400">
                <a:latin typeface="Calibri" charset="0"/>
              </a:rPr>
              <a:t>Químicos</a:t>
            </a:r>
          </a:p>
          <a:p>
            <a:endParaRPr lang="es-MX" sz="2400">
              <a:latin typeface="Calibri" charset="0"/>
            </a:endParaRPr>
          </a:p>
          <a:p>
            <a:endParaRPr lang="es-MX" sz="2400">
              <a:latin typeface="Calibri" charset="0"/>
            </a:endParaRPr>
          </a:p>
          <a:p>
            <a:endParaRPr lang="es-MX" sz="2400">
              <a:latin typeface="Calibri" charset="0"/>
            </a:endParaRPr>
          </a:p>
          <a:p>
            <a:r>
              <a:rPr lang="es-MX" sz="2400">
                <a:latin typeface="Calibri" charset="0"/>
              </a:rPr>
              <a:t>Biológicos</a:t>
            </a:r>
            <a:endParaRPr lang="es-MX" sz="2400" dirty="0">
              <a:latin typeface="Calibri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7486650" y="5913438"/>
            <a:ext cx="257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686123251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349375"/>
            <a:ext cx="45005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000" u="sng" dirty="0">
                <a:solidFill>
                  <a:schemeClr val="tx1"/>
                </a:solidFill>
                <a:latin typeface="Franklin Gothic Book" charset="0"/>
              </a:rPr>
              <a:t>Cultura archivística</a:t>
            </a:r>
            <a:br>
              <a:rPr lang="es-MX" sz="2000" dirty="0">
                <a:latin typeface="Franklin Gothic Book" charset="0"/>
              </a:rPr>
            </a:br>
            <a:endParaRPr lang="es-MX" sz="2000" dirty="0">
              <a:latin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8631" y="5674440"/>
            <a:ext cx="12982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charset="0"/>
              </a:rPr>
              <a:t>México, 2019</a:t>
            </a:r>
            <a:endParaRPr lang="es-MX" sz="1600" dirty="0">
              <a:latin typeface="Calibri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7340"/>
      </p:ext>
    </p:extLst>
  </p:cSld>
  <p:clrMapOvr>
    <a:masterClrMapping/>
  </p:clrMapOvr>
  <p:transition spd="slow">
    <p:dissolv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10515600" cy="47513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Nueva cultura del papel de los archivos en las instituciones públicas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7666" y="1314173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>
              <a:latin typeface="Calibri" charset="0"/>
            </a:endParaRPr>
          </a:p>
          <a:p>
            <a:r>
              <a:rPr lang="es-MX">
                <a:latin typeface="Calibri" charset="0"/>
              </a:rPr>
              <a:t>Modificar actitudes respecto a la importancia y el valor de los archivos</a:t>
            </a:r>
          </a:p>
          <a:p>
            <a:pPr>
              <a:buFont typeface="Arial" charset="0"/>
              <a:buNone/>
            </a:pPr>
            <a:endParaRPr lang="es-MX">
              <a:latin typeface="Calibri" charset="0"/>
            </a:endParaRPr>
          </a:p>
          <a:p>
            <a:pPr>
              <a:buFont typeface="Arial" charset="0"/>
              <a:buNone/>
            </a:pPr>
            <a:endParaRPr lang="es-MX">
              <a:latin typeface="Calibri" charset="0"/>
            </a:endParaRPr>
          </a:p>
          <a:p>
            <a:r>
              <a:rPr lang="es-MX">
                <a:latin typeface="Calibri" charset="0"/>
              </a:rPr>
              <a:t>Modificar aptitudes y capacidades para el desempeño de la función en las instituciones</a:t>
            </a:r>
            <a:endParaRPr lang="es-MX" dirty="0">
              <a:latin typeface="Calibri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884364" y="5710238"/>
            <a:ext cx="2581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/>
              <a:t>México, 2019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9479921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821" y="290984"/>
            <a:ext cx="10515600" cy="53279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>
                <a:latin typeface="Calibri" charset="0"/>
              </a:rPr>
              <a:t>El papel del productor y usuario de la información</a:t>
            </a:r>
            <a:endParaRPr lang="es-MX" sz="28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67273" y="1660942"/>
            <a:ext cx="8596668" cy="38807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2" charset="0"/>
              <a:buAutoNum type="arabicPeriod"/>
            </a:pPr>
            <a:r>
              <a:rPr lang="es-MX" sz="2400">
                <a:latin typeface="Calibri" charset="0"/>
              </a:rPr>
              <a:t>Debe conocer, así sea superficialmente la  metodología, los instrumentos y los estándares básicos de la archivística </a:t>
            </a:r>
          </a:p>
          <a:p>
            <a:pPr marL="514350" indent="-514350">
              <a:buFont typeface="Arial" panose="020B0604020202020204" pitchFamily="34" charset="0"/>
              <a:buNone/>
            </a:pPr>
            <a:endParaRPr lang="es-MX" sz="2400">
              <a:latin typeface="Calibri" charset="0"/>
            </a:endParaRP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s-MX" sz="2400">
                <a:latin typeface="Calibri" charset="0"/>
              </a:rPr>
              <a:t>2. Debe propiciar la vinculación de todos los funcionarios y empleados en el conocimiento de la administración de documentos</a:t>
            </a:r>
          </a:p>
          <a:p>
            <a:pPr marL="514350" indent="-514350">
              <a:buFont typeface="Arial" panose="020B0604020202020204" pitchFamily="34" charset="0"/>
              <a:buNone/>
            </a:pPr>
            <a:endParaRPr lang="es-MX" sz="2400">
              <a:latin typeface="Calibri" charset="0"/>
            </a:endParaRP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s-MX" sz="2400">
                <a:latin typeface="Calibri" charset="0"/>
              </a:rPr>
              <a:t>3. Debe tener la voluntad de modernizar los procesos e instrumentos de gestión documental en su institución o área de trabajo</a:t>
            </a:r>
          </a:p>
          <a:p>
            <a:pPr marL="514350" indent="-514350">
              <a:buFont typeface="Arial" panose="020B0604020202020204" pitchFamily="34" charset="0"/>
              <a:buNone/>
            </a:pPr>
            <a:endParaRPr lang="es-MX">
              <a:latin typeface="Calibri" charset="0"/>
            </a:endParaRPr>
          </a:p>
          <a:p>
            <a:pPr marL="514350" indent="-514350"/>
            <a:endParaRPr lang="es-MX" dirty="0">
              <a:latin typeface="Calibri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7392989" y="5926139"/>
            <a:ext cx="2579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1059697381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6394" y="290984"/>
            <a:ext cx="10515600" cy="46689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>
                <a:latin typeface="Calibri" charset="0"/>
              </a:rPr>
              <a:t>Nuevo papel del archivista en la gestión de documentos</a:t>
            </a:r>
            <a:endParaRPr lang="es-MX" sz="2400" dirty="0"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92194" y="1787458"/>
            <a:ext cx="9616869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80000"/>
              </a:lnSpc>
              <a:spcBef>
                <a:spcPts val="575"/>
              </a:spcBef>
              <a:buFont typeface="Wingdings 2" charset="0"/>
              <a:buChar char=""/>
            </a:pPr>
            <a:r>
              <a:rPr lang="es-MX" sz="2400" dirty="0">
                <a:latin typeface="Calibri" charset="0"/>
              </a:rPr>
              <a:t>Debe conocer la organización, el funcionamiento y reglamentación de la institución para la que trabaja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Font typeface="Arial" panose="020B0604020202020204" pitchFamily="34" charset="0"/>
              <a:buNone/>
            </a:pPr>
            <a:endParaRPr lang="es-MX" sz="24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Font typeface="Wingdings 2" charset="0"/>
              <a:buChar char=""/>
            </a:pPr>
            <a:r>
              <a:rPr lang="es-MX" sz="2400" dirty="0">
                <a:latin typeface="Calibri" charset="0"/>
              </a:rPr>
              <a:t>Debe habilitarse y capacitarse técnicamente  en forma continua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Font typeface="Arial" panose="020B0604020202020204" pitchFamily="34" charset="0"/>
              <a:buNone/>
            </a:pPr>
            <a:endParaRPr lang="es-MX" sz="24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Font typeface="Wingdings 2" charset="0"/>
              <a:buChar char=""/>
            </a:pPr>
            <a:r>
              <a:rPr lang="es-MX" sz="2400" dirty="0">
                <a:latin typeface="Calibri" charset="0"/>
              </a:rPr>
              <a:t>Debe otorgar y agregar valor a su trabajo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Font typeface="Arial" panose="020B0604020202020204" pitchFamily="34" charset="0"/>
              <a:buNone/>
            </a:pPr>
            <a:endParaRPr lang="es-MX" sz="2400" dirty="0">
              <a:latin typeface="Calibri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Font typeface="Wingdings 2" charset="0"/>
              <a:buChar char=""/>
            </a:pPr>
            <a:r>
              <a:rPr lang="es-MX" sz="2400" dirty="0">
                <a:latin typeface="Calibri" charset="0"/>
              </a:rPr>
              <a:t>Debe coordinarse con la autoridad para organizar y dar tratamiento técnico a la información documental desde que ésta se produce</a:t>
            </a: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7472364" y="5913439"/>
            <a:ext cx="2581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3908623722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12963" y="1216026"/>
            <a:ext cx="7897812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/>
              <a:t>Decálogo básico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dirty="0"/>
              <a:t>Es necesario comprender diez premisas esenciales para resolver la problemática</a:t>
            </a:r>
          </a:p>
          <a:p>
            <a:pPr>
              <a:defRPr/>
            </a:pPr>
            <a:r>
              <a:rPr lang="es-ES" dirty="0"/>
              <a:t>que prevalece en los archivos:</a:t>
            </a:r>
          </a:p>
          <a:p>
            <a:pPr>
              <a:defRPr/>
            </a:pPr>
            <a:endParaRPr lang="es-ES" dirty="0"/>
          </a:p>
          <a:p>
            <a:pPr marL="342900" indent="-342900">
              <a:buFontTx/>
              <a:buAutoNum type="arabicPeriod"/>
              <a:defRPr/>
            </a:pPr>
            <a:r>
              <a:rPr lang="es-ES" dirty="0"/>
              <a:t>Los problemas de los archivos no pueden solucionarse por Decreto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dirty="0"/>
              <a:t>Que no hay recetas únicas para resolverlos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dirty="0"/>
              <a:t>Que la solución de los problemas archivísticos no puede ser inmediata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dirty="0"/>
              <a:t>Que se requieren recursos, pero sobre todo inteligencia para aplicarlos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dirty="0"/>
              <a:t>Que no es suficiente capacitar al personal, introducir tecnología o disponer</a:t>
            </a:r>
          </a:p>
          <a:p>
            <a:pPr>
              <a:defRPr/>
            </a:pPr>
            <a:r>
              <a:rPr lang="es-ES" dirty="0"/>
              <a:t>       de recursos materiales, por sí solos, para contar con archivos bien organizados</a:t>
            </a:r>
          </a:p>
          <a:p>
            <a:pPr marL="342900" indent="-342900">
              <a:buFontTx/>
              <a:buAutoNum type="arabicPeriod" startAt="6"/>
              <a:defRPr/>
            </a:pPr>
            <a:r>
              <a:rPr lang="es-ES" dirty="0"/>
              <a:t>Que la solución a los problemas de los archivos debe ser integral</a:t>
            </a:r>
          </a:p>
          <a:p>
            <a:pPr marL="342900" indent="-342900">
              <a:buFontTx/>
              <a:buAutoNum type="arabicPeriod" startAt="7"/>
              <a:defRPr/>
            </a:pPr>
            <a:r>
              <a:rPr lang="es-ES" dirty="0"/>
              <a:t>Que los archivos no sólo son un problema de archivistas</a:t>
            </a:r>
          </a:p>
          <a:p>
            <a:pPr marL="342900" indent="-342900">
              <a:buFontTx/>
              <a:buAutoNum type="arabicPeriod" startAt="8"/>
              <a:defRPr/>
            </a:pPr>
            <a:r>
              <a:rPr lang="es-ES" dirty="0"/>
              <a:t>Que la actividad archivística no es solamente una actividad empírica</a:t>
            </a:r>
          </a:p>
          <a:p>
            <a:pPr marL="342900" indent="-342900">
              <a:buFontTx/>
              <a:buAutoNum type="arabicPeriod" startAt="8"/>
              <a:defRPr/>
            </a:pPr>
            <a:r>
              <a:rPr lang="es-ES" dirty="0"/>
              <a:t>Que resulta esencial resolver los problemas en forma multidisciplinaria</a:t>
            </a:r>
          </a:p>
          <a:p>
            <a:pPr marL="342900" indent="-342900">
              <a:buFontTx/>
              <a:buAutoNum type="arabicPeriod" startAt="8"/>
              <a:defRPr/>
            </a:pPr>
            <a:r>
              <a:rPr lang="es-ES" dirty="0"/>
              <a:t> Que para todo ello es necesario, primero, comprender qué son los archivos</a:t>
            </a:r>
          </a:p>
        </p:txBody>
      </p:sp>
      <p:sp>
        <p:nvSpPr>
          <p:cNvPr id="52226" name="Rectángulo 3"/>
          <p:cNvSpPr>
            <a:spLocks noChangeArrowheads="1"/>
          </p:cNvSpPr>
          <p:nvPr/>
        </p:nvSpPr>
        <p:spPr bwMode="auto">
          <a:xfrm>
            <a:off x="8369301" y="6046788"/>
            <a:ext cx="21339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200" dirty="0"/>
              <a:t>México, 2019</a:t>
            </a:r>
          </a:p>
        </p:txBody>
      </p:sp>
    </p:spTree>
    <p:extLst>
      <p:ext uri="{BB962C8B-B14F-4D97-AF65-F5344CB8AC3E}">
        <p14:creationId xmlns:p14="http://schemas.microsoft.com/office/powerpoint/2010/main" val="2263761205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582827" y="917060"/>
            <a:ext cx="10515600" cy="681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latin typeface="Calibri" charset="0"/>
              </a:rPr>
              <a:t>Imágenes</a:t>
            </a:r>
            <a:endParaRPr lang="es-ES" dirty="0">
              <a:latin typeface="Calibri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1964724" y="1598141"/>
            <a:ext cx="8229600" cy="452596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s-MX" dirty="0">
              <a:latin typeface="Calibri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Algunas de las imágenes de la presentación fueron tomadas de: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MX" sz="1600" dirty="0">
              <a:latin typeface="Calibri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Ramírez Deleón, José Antonio, </a:t>
            </a:r>
            <a:r>
              <a:rPr lang="ja-JP" altLang="es-MX" sz="1600" dirty="0">
                <a:latin typeface="Calibri" charset="0"/>
              </a:rPr>
              <a:t>“</a:t>
            </a:r>
            <a:r>
              <a:rPr lang="es-MX" altLang="ja-JP" sz="1600" dirty="0">
                <a:latin typeface="Calibri" charset="0"/>
              </a:rPr>
              <a:t>Manual de Autoformación en Administración de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Documentos y Gestión de Archivos</a:t>
            </a:r>
            <a:r>
              <a:rPr lang="ja-JP" altLang="es-MX" sz="1600" dirty="0">
                <a:latin typeface="Calibri" charset="0"/>
              </a:rPr>
              <a:t>”</a:t>
            </a:r>
            <a:r>
              <a:rPr lang="es-MX" altLang="ja-JP" sz="1600" dirty="0">
                <a:latin typeface="Calibri" charset="0"/>
              </a:rPr>
              <a:t>. Instituto de Acceso a la Información Pública del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Distrito Federal (Info DF).  Colección capacitación a distancia No 3, México D.F.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Primera Edición: Septiembre 2007.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MX" sz="1600" dirty="0">
              <a:latin typeface="Calibri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Ramírez Deleón, José Antonio, “Colección Cuadernos de metodología para la gestión de documentos 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la administración de archivos. INAI, 2016.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MX" sz="1600" dirty="0">
              <a:latin typeface="Calibri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Derechos registrados de autor. Prohibida la reproducción parcial o total de los contenidos de esta presentación sin contar con la autorización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de  su propietario.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MX" sz="1600" dirty="0">
              <a:latin typeface="Calibri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MX" sz="1600" dirty="0">
              <a:latin typeface="Calibri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Diseñadas por: Desarrollo editorial: Metadata, Consultoría y Servicios de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600" dirty="0">
                <a:latin typeface="Calibri" charset="0"/>
              </a:rPr>
              <a:t>Comunicación SC</a:t>
            </a:r>
            <a:endParaRPr lang="es-ES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816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1ACB2C5A07D949B0332C910E589859" ma:contentTypeVersion="6" ma:contentTypeDescription="Crear nuevo documento." ma:contentTypeScope="" ma:versionID="b2332b9cd850fe35695ff15960d4ef1c">
  <xsd:schema xmlns:xsd="http://www.w3.org/2001/XMLSchema" xmlns:xs="http://www.w3.org/2001/XMLSchema" xmlns:p="http://schemas.microsoft.com/office/2006/metadata/properties" xmlns:ns2="d52de530-e09c-4214-8367-9dcf1a852bc6" targetNamespace="http://schemas.microsoft.com/office/2006/metadata/properties" ma:root="true" ma:fieldsID="5fba3abb3a635aa6c33819a4e1cf0f8a" ns2:_="">
    <xsd:import namespace="d52de530-e09c-4214-8367-9dcf1a852bc6"/>
    <xsd:element name="properties">
      <xsd:complexType>
        <xsd:sequence>
          <xsd:element name="documentManagement">
            <xsd:complexType>
              <xsd:all>
                <xsd:element ref="ns2:Seccion"/>
                <xsd:element ref="ns2:Nombre_x0020_completo" minOccurs="0"/>
                <xsd:element ref="ns2:Fecha" minOccurs="0"/>
                <xsd:element ref="ns2:Orden_x0020_Seccion" minOccurs="0"/>
                <xsd:element ref="ns2:Orden_x0020_D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de530-e09c-4214-8367-9dcf1a852bc6" elementFormDefault="qualified">
    <xsd:import namespace="http://schemas.microsoft.com/office/2006/documentManagement/types"/>
    <xsd:import namespace="http://schemas.microsoft.com/office/infopath/2007/PartnerControls"/>
    <xsd:element name="Seccion" ma:index="1" ma:displayName="Seccion" ma:internalName="Seccion">
      <xsd:simpleType>
        <xsd:restriction base="dms:Note"/>
      </xsd:simpleType>
    </xsd:element>
    <xsd:element name="Nombre_x0020_completo" ma:index="2" nillable="true" ma:displayName="Nombre completo" ma:internalName="Nombre_x0020_completo">
      <xsd:simpleType>
        <xsd:restriction base="dms:Note"/>
      </xsd:simpleType>
    </xsd:element>
    <xsd:element name="Fecha" ma:index="3" nillable="true" ma:displayName="Fecha" ma:default="[today]" ma:format="DateOnly" ma:internalName="Fecha">
      <xsd:simpleType>
        <xsd:restriction base="dms:DateTime"/>
      </xsd:simpleType>
    </xsd:element>
    <xsd:element name="Orden_x0020_Seccion" ma:index="4" nillable="true" ma:displayName="Orden Seccion" ma:decimals="0" ma:internalName="Orden_x0020_Seccion">
      <xsd:simpleType>
        <xsd:restriction base="dms:Number"/>
      </xsd:simpleType>
    </xsd:element>
    <xsd:element name="Orden_x0020_Dos" ma:index="5" nillable="true" ma:displayName="Orden Dos" ma:decimals="0" ma:internalName="Orden_x0020_Dos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_x0020_Seccion xmlns="d52de530-e09c-4214-8367-9dcf1a852bc6">7</Orden_x0020_Seccion>
    <Seccion xmlns="d52de530-e09c-4214-8367-9dcf1a852bc6">Presentaciones utilizadas en los cursos presenciales dirigidos a sujetos obligados</Seccion>
    <Orden_x0020_Dos xmlns="d52de530-e09c-4214-8367-9dcf1a852bc6">21</Orden_x0020_Dos>
    <Nombre_x0020_completo xmlns="d52de530-e09c-4214-8367-9dcf1a852bc6">Presentación curso Gestión de Documentos y Administración de Archivos</Nombre_x0020_completo>
    <Fecha xmlns="d52de530-e09c-4214-8367-9dcf1a852bc6">2019-06-03T05:00:00+00:00</Fecha>
  </documentManagement>
</p:properties>
</file>

<file path=customXml/itemProps1.xml><?xml version="1.0" encoding="utf-8"?>
<ds:datastoreItem xmlns:ds="http://schemas.openxmlformats.org/officeDocument/2006/customXml" ds:itemID="{81FBFA24-DBAB-4B1B-B141-D4EFAA619027}"/>
</file>

<file path=customXml/itemProps2.xml><?xml version="1.0" encoding="utf-8"?>
<ds:datastoreItem xmlns:ds="http://schemas.openxmlformats.org/officeDocument/2006/customXml" ds:itemID="{DCAE9AA6-2A31-41AE-9DF7-9BC31381DDA6}"/>
</file>

<file path=customXml/itemProps3.xml><?xml version="1.0" encoding="utf-8"?>
<ds:datastoreItem xmlns:ds="http://schemas.openxmlformats.org/officeDocument/2006/customXml" ds:itemID="{A9FBBBAF-0D22-4D59-846A-CE26508AFBA9}"/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4823</Words>
  <Application>Microsoft Office PowerPoint</Application>
  <PresentationFormat>Panorámica</PresentationFormat>
  <Paragraphs>942</Paragraphs>
  <Slides>100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100</vt:i4>
      </vt:variant>
    </vt:vector>
  </HeadingPairs>
  <TitlesOfParts>
    <vt:vector size="115" baseType="lpstr">
      <vt:lpstr>Arial</vt:lpstr>
      <vt:lpstr>Calibri</vt:lpstr>
      <vt:lpstr>Calibri Light</vt:lpstr>
      <vt:lpstr>Cambria</vt:lpstr>
      <vt:lpstr>Century Gothic</vt:lpstr>
      <vt:lpstr>Franklin Gothic Book</vt:lpstr>
      <vt:lpstr>Perpetua</vt:lpstr>
      <vt:lpstr>Symbol</vt:lpstr>
      <vt:lpstr>Times New Roman</vt:lpstr>
      <vt:lpstr>Wingdings</vt:lpstr>
      <vt:lpstr>Wingdings 2</vt:lpstr>
      <vt:lpstr>Wingdings 3</vt:lpstr>
      <vt:lpstr>Tema de Office</vt:lpstr>
      <vt:lpstr>Imagen de mapa de bits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Marco regulatorio de la gestión de documentos: un enfoque sistémico.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Sistemas institucionales de Archivos: modelo unificado para la organización y operación de los archivos.</vt:lpstr>
      <vt:lpstr>Presentación de PowerPoint</vt:lpstr>
      <vt:lpstr>Presentación de PowerPoint</vt:lpstr>
      <vt:lpstr>Presentación de PowerPoint</vt:lpstr>
      <vt:lpstr>Presentación de PowerPoint</vt:lpstr>
      <vt:lpstr>Planeación: Garantía de Recursos bien aplicados</vt:lpstr>
      <vt:lpstr>Presentación de PowerPoint</vt:lpstr>
      <vt:lpstr>Gestión de Documentos: definición</vt:lpstr>
      <vt:lpstr>Presentación de PowerPoint</vt:lpstr>
      <vt:lpstr>Ciclo Vital de la Información Documental</vt:lpstr>
      <vt:lpstr>Ciclo vital de los documento: sustento teórico de los Sistemas Institucionales de Archivos.</vt:lpstr>
      <vt:lpstr>Presentación de PowerPoint</vt:lpstr>
      <vt:lpstr>Presentación de PowerPoint</vt:lpstr>
      <vt:lpstr>Gestión de Documentos: Conceptos, procesos e instrumentos </vt:lpstr>
      <vt:lpstr>Presentación de PowerPoint</vt:lpstr>
      <vt:lpstr>Presentación de PowerPoint</vt:lpstr>
      <vt:lpstr>Producción de documentos:   Los abusos en la producción de documentos contribuyen a la ineficacia de los archivos</vt:lpstr>
      <vt:lpstr>Presentación de PowerPoint</vt:lpstr>
      <vt:lpstr>Presentación de PowerPoint</vt:lpstr>
      <vt:lpstr>Integración de la información archivística  </vt:lpstr>
      <vt:lpstr>Integración de la Información Archivística</vt:lpstr>
      <vt:lpstr>Presentación de PowerPoint</vt:lpstr>
      <vt:lpstr>Contexto y contenido del documento de Archivo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de una portada estandarizada del expediente</vt:lpstr>
      <vt:lpstr>Presentación de PowerPoint</vt:lpstr>
      <vt:lpstr>Presentación de PowerPoint</vt:lpstr>
      <vt:lpstr>Ejemplo de una Serie documental formada por expedientes de cursos diversos pero que derivan de una función genérica común: la Capacitación</vt:lpstr>
      <vt:lpstr>Presentación de PowerPoint</vt:lpstr>
      <vt:lpstr>Presentación de PowerPoint</vt:lpstr>
      <vt:lpstr>Sección Recursos Humanos:</vt:lpstr>
      <vt:lpstr>Presentación de PowerPoint</vt:lpstr>
      <vt:lpstr>Presentación de PowerPoint</vt:lpstr>
      <vt:lpstr>Presentación de PowerPoint</vt:lpstr>
      <vt:lpstr>Presentación de PowerPoint</vt:lpstr>
      <vt:lpstr>Categorías descriptivas usadas en la clasificación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mobiliario donde se depositan los archivos debe también identificarse</vt:lpstr>
      <vt:lpstr>Descripción archivística  </vt:lpstr>
      <vt:lpstr>Presentación de PowerPoint</vt:lpstr>
      <vt:lpstr>Presentación de PowerPoint</vt:lpstr>
      <vt:lpstr>Principales instrumentos descriptivos</vt:lpstr>
      <vt:lpstr>Presentación de PowerPoint</vt:lpstr>
      <vt:lpstr>Valoración documental </vt:lpstr>
      <vt:lpstr>Presentación de PowerPoint</vt:lpstr>
      <vt:lpstr>Presentación de PowerPoint</vt:lpstr>
      <vt:lpstr>Valoración documental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Catálogo de disposición documental</vt:lpstr>
      <vt:lpstr>Presentación de PowerPoint</vt:lpstr>
      <vt:lpstr>Diseño institucional para la operación de Archivos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Conservación y preservación </vt:lpstr>
      <vt:lpstr>Presentación de PowerPoint</vt:lpstr>
      <vt:lpstr>Presentación de PowerPoint</vt:lpstr>
      <vt:lpstr>Presentación de PowerPoint</vt:lpstr>
      <vt:lpstr>Cultura archivística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JARD</dc:creator>
  <cp:lastModifiedBy>jardcorp@hotmail.com</cp:lastModifiedBy>
  <cp:revision>57</cp:revision>
  <dcterms:created xsi:type="dcterms:W3CDTF">2018-07-28T18:40:03Z</dcterms:created>
  <dcterms:modified xsi:type="dcterms:W3CDTF">2019-04-05T22:26:40Z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0x010100B61ACB2C5A07D949B0332C910E589859</vt:lpwstr>
  </property>
</Properties>
</file>